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8" r:id="rId2"/>
  </p:sldIdLst>
  <p:sldSz cx="32918400" cy="32918400"/>
  <p:notesSz cx="6858000" cy="9144000"/>
  <p:defaultTextStyle>
    <a:defPPr>
      <a:defRPr lang="en-US"/>
    </a:defPPr>
    <a:lvl1pPr marL="0" algn="l" defTabSz="3762024" rtl="0" eaLnBrk="1" latinLnBrk="0" hangingPunct="1">
      <a:defRPr sz="7400" kern="1200">
        <a:solidFill>
          <a:schemeClr val="tx1"/>
        </a:solidFill>
        <a:latin typeface="+mn-lt"/>
        <a:ea typeface="+mn-ea"/>
        <a:cs typeface="+mn-cs"/>
      </a:defRPr>
    </a:lvl1pPr>
    <a:lvl2pPr marL="1881012" algn="l" defTabSz="3762024" rtl="0" eaLnBrk="1" latinLnBrk="0" hangingPunct="1">
      <a:defRPr sz="7400" kern="1200">
        <a:solidFill>
          <a:schemeClr val="tx1"/>
        </a:solidFill>
        <a:latin typeface="+mn-lt"/>
        <a:ea typeface="+mn-ea"/>
        <a:cs typeface="+mn-cs"/>
      </a:defRPr>
    </a:lvl2pPr>
    <a:lvl3pPr marL="3762024" algn="l" defTabSz="3762024" rtl="0" eaLnBrk="1" latinLnBrk="0" hangingPunct="1">
      <a:defRPr sz="7400" kern="1200">
        <a:solidFill>
          <a:schemeClr val="tx1"/>
        </a:solidFill>
        <a:latin typeface="+mn-lt"/>
        <a:ea typeface="+mn-ea"/>
        <a:cs typeface="+mn-cs"/>
      </a:defRPr>
    </a:lvl3pPr>
    <a:lvl4pPr marL="5643037" algn="l" defTabSz="3762024" rtl="0" eaLnBrk="1" latinLnBrk="0" hangingPunct="1">
      <a:defRPr sz="7400" kern="1200">
        <a:solidFill>
          <a:schemeClr val="tx1"/>
        </a:solidFill>
        <a:latin typeface="+mn-lt"/>
        <a:ea typeface="+mn-ea"/>
        <a:cs typeface="+mn-cs"/>
      </a:defRPr>
    </a:lvl4pPr>
    <a:lvl5pPr marL="7524049" algn="l" defTabSz="3762024" rtl="0" eaLnBrk="1" latinLnBrk="0" hangingPunct="1">
      <a:defRPr sz="7400" kern="1200">
        <a:solidFill>
          <a:schemeClr val="tx1"/>
        </a:solidFill>
        <a:latin typeface="+mn-lt"/>
        <a:ea typeface="+mn-ea"/>
        <a:cs typeface="+mn-cs"/>
      </a:defRPr>
    </a:lvl5pPr>
    <a:lvl6pPr marL="9405061" algn="l" defTabSz="3762024" rtl="0" eaLnBrk="1" latinLnBrk="0" hangingPunct="1">
      <a:defRPr sz="7400" kern="1200">
        <a:solidFill>
          <a:schemeClr val="tx1"/>
        </a:solidFill>
        <a:latin typeface="+mn-lt"/>
        <a:ea typeface="+mn-ea"/>
        <a:cs typeface="+mn-cs"/>
      </a:defRPr>
    </a:lvl6pPr>
    <a:lvl7pPr marL="11286073" algn="l" defTabSz="3762024" rtl="0" eaLnBrk="1" latinLnBrk="0" hangingPunct="1">
      <a:defRPr sz="7400" kern="1200">
        <a:solidFill>
          <a:schemeClr val="tx1"/>
        </a:solidFill>
        <a:latin typeface="+mn-lt"/>
        <a:ea typeface="+mn-ea"/>
        <a:cs typeface="+mn-cs"/>
      </a:defRPr>
    </a:lvl7pPr>
    <a:lvl8pPr marL="13167086" algn="l" defTabSz="3762024" rtl="0" eaLnBrk="1" latinLnBrk="0" hangingPunct="1">
      <a:defRPr sz="7400" kern="1200">
        <a:solidFill>
          <a:schemeClr val="tx1"/>
        </a:solidFill>
        <a:latin typeface="+mn-lt"/>
        <a:ea typeface="+mn-ea"/>
        <a:cs typeface="+mn-cs"/>
      </a:defRPr>
    </a:lvl8pPr>
    <a:lvl9pPr marL="15048098" algn="l" defTabSz="3762024" rtl="0" eaLnBrk="1" latinLnBrk="0" hangingPunct="1">
      <a:defRPr sz="7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5F7"/>
    <a:srgbClr val="F5F3EF"/>
    <a:srgbClr val="F4F2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0314" autoAdjust="0"/>
    <p:restoredTop sz="99848" autoAdjust="0"/>
  </p:normalViewPr>
  <p:slideViewPr>
    <p:cSldViewPr>
      <p:cViewPr>
        <p:scale>
          <a:sx n="25" d="100"/>
          <a:sy n="25" d="100"/>
        </p:scale>
        <p:origin x="-414" y="456"/>
      </p:cViewPr>
      <p:guideLst>
        <p:guide orient="horz" pos="10368"/>
        <p:guide pos="10368"/>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6" d="100"/>
          <a:sy n="66" d="100"/>
        </p:scale>
        <p:origin x="-1656"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CEFCDCA-6E30-4450-AC3B-AEF2B58486D6}" type="datetimeFigureOut">
              <a:rPr lang="en-US" smtClean="0"/>
              <a:pPr/>
              <a:t>10/5/2011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50CF17D6-59E7-4DF1-8B9C-983F24F1EA2D}" type="slidenum">
              <a:rPr lang="en-US" smtClean="0"/>
              <a:pPr/>
              <a:t>‹#›</a:t>
            </a:fld>
            <a:endParaRPr lang="en-US"/>
          </a:p>
        </p:txBody>
      </p:sp>
    </p:spTree>
    <p:extLst>
      <p:ext uri="{BB962C8B-B14F-4D97-AF65-F5344CB8AC3E}">
        <p14:creationId xmlns:p14="http://schemas.microsoft.com/office/powerpoint/2010/main" val="12208994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82B28E-1BB0-4CDD-99FA-14DE81DBF93D}" type="datetimeFigureOut">
              <a:rPr lang="en-US" smtClean="0"/>
              <a:pPr/>
              <a:t>10/5/2011</a:t>
            </a:fld>
            <a:endParaRPr lang="en-US"/>
          </a:p>
        </p:txBody>
      </p:sp>
      <p:sp>
        <p:nvSpPr>
          <p:cNvPr id="4" name="Slide Image Placeholder 3"/>
          <p:cNvSpPr>
            <a:spLocks noGrp="1" noRot="1" noChangeAspect="1"/>
          </p:cNvSpPr>
          <p:nvPr>
            <p:ph type="sldImg" idx="2"/>
          </p:nvPr>
        </p:nvSpPr>
        <p:spPr>
          <a:xfrm>
            <a:off x="1714500" y="685800"/>
            <a:ext cx="3429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E2B5BD-19C4-4C94-97B7-DC0AE61D47CB}" type="slidenum">
              <a:rPr lang="en-US" smtClean="0"/>
              <a:pPr/>
              <a:t>‹#›</a:t>
            </a:fld>
            <a:endParaRPr lang="en-US"/>
          </a:p>
        </p:txBody>
      </p:sp>
    </p:spTree>
    <p:extLst>
      <p:ext uri="{BB962C8B-B14F-4D97-AF65-F5344CB8AC3E}">
        <p14:creationId xmlns:p14="http://schemas.microsoft.com/office/powerpoint/2010/main" val="2927102083"/>
      </p:ext>
    </p:extLst>
  </p:cSld>
  <p:clrMap bg1="lt1" tx1="dk1" bg2="lt2" tx2="dk2" accent1="accent1" accent2="accent2" accent3="accent3" accent4="accent4" accent5="accent5" accent6="accent6" hlink="hlink" folHlink="folHlink"/>
  <p:notesStyle>
    <a:lvl1pPr marL="0" algn="l" defTabSz="3762024" rtl="0" eaLnBrk="1" latinLnBrk="0" hangingPunct="1">
      <a:defRPr sz="4900" kern="1200">
        <a:solidFill>
          <a:schemeClr val="tx1"/>
        </a:solidFill>
        <a:latin typeface="+mn-lt"/>
        <a:ea typeface="+mn-ea"/>
        <a:cs typeface="+mn-cs"/>
      </a:defRPr>
    </a:lvl1pPr>
    <a:lvl2pPr marL="1881012" algn="l" defTabSz="3762024" rtl="0" eaLnBrk="1" latinLnBrk="0" hangingPunct="1">
      <a:defRPr sz="4900" kern="1200">
        <a:solidFill>
          <a:schemeClr val="tx1"/>
        </a:solidFill>
        <a:latin typeface="+mn-lt"/>
        <a:ea typeface="+mn-ea"/>
        <a:cs typeface="+mn-cs"/>
      </a:defRPr>
    </a:lvl2pPr>
    <a:lvl3pPr marL="3762024" algn="l" defTabSz="3762024" rtl="0" eaLnBrk="1" latinLnBrk="0" hangingPunct="1">
      <a:defRPr sz="4900" kern="1200">
        <a:solidFill>
          <a:schemeClr val="tx1"/>
        </a:solidFill>
        <a:latin typeface="+mn-lt"/>
        <a:ea typeface="+mn-ea"/>
        <a:cs typeface="+mn-cs"/>
      </a:defRPr>
    </a:lvl3pPr>
    <a:lvl4pPr marL="5643037" algn="l" defTabSz="3762024" rtl="0" eaLnBrk="1" latinLnBrk="0" hangingPunct="1">
      <a:defRPr sz="4900" kern="1200">
        <a:solidFill>
          <a:schemeClr val="tx1"/>
        </a:solidFill>
        <a:latin typeface="+mn-lt"/>
        <a:ea typeface="+mn-ea"/>
        <a:cs typeface="+mn-cs"/>
      </a:defRPr>
    </a:lvl4pPr>
    <a:lvl5pPr marL="7524049" algn="l" defTabSz="3762024" rtl="0" eaLnBrk="1" latinLnBrk="0" hangingPunct="1">
      <a:defRPr sz="4900" kern="1200">
        <a:solidFill>
          <a:schemeClr val="tx1"/>
        </a:solidFill>
        <a:latin typeface="+mn-lt"/>
        <a:ea typeface="+mn-ea"/>
        <a:cs typeface="+mn-cs"/>
      </a:defRPr>
    </a:lvl5pPr>
    <a:lvl6pPr marL="9405061" algn="l" defTabSz="3762024" rtl="0" eaLnBrk="1" latinLnBrk="0" hangingPunct="1">
      <a:defRPr sz="4900" kern="1200">
        <a:solidFill>
          <a:schemeClr val="tx1"/>
        </a:solidFill>
        <a:latin typeface="+mn-lt"/>
        <a:ea typeface="+mn-ea"/>
        <a:cs typeface="+mn-cs"/>
      </a:defRPr>
    </a:lvl6pPr>
    <a:lvl7pPr marL="11286073" algn="l" defTabSz="3762024" rtl="0" eaLnBrk="1" latinLnBrk="0" hangingPunct="1">
      <a:defRPr sz="4900" kern="1200">
        <a:solidFill>
          <a:schemeClr val="tx1"/>
        </a:solidFill>
        <a:latin typeface="+mn-lt"/>
        <a:ea typeface="+mn-ea"/>
        <a:cs typeface="+mn-cs"/>
      </a:defRPr>
    </a:lvl7pPr>
    <a:lvl8pPr marL="13167086" algn="l" defTabSz="3762024" rtl="0" eaLnBrk="1" latinLnBrk="0" hangingPunct="1">
      <a:defRPr sz="4900" kern="1200">
        <a:solidFill>
          <a:schemeClr val="tx1"/>
        </a:solidFill>
        <a:latin typeface="+mn-lt"/>
        <a:ea typeface="+mn-ea"/>
        <a:cs typeface="+mn-cs"/>
      </a:defRPr>
    </a:lvl8pPr>
    <a:lvl9pPr marL="15048098" algn="l" defTabSz="3762024" rtl="0" eaLnBrk="1" latinLnBrk="0" hangingPunct="1">
      <a:defRPr sz="4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AE2B5BD-19C4-4C94-97B7-DC0AE61D47CB}" type="slidenum">
              <a:rPr lang="en-US" smtClean="0"/>
              <a:pPr/>
              <a:t>1</a:t>
            </a:fld>
            <a:endParaRPr lang="en-US"/>
          </a:p>
        </p:txBody>
      </p:sp>
    </p:spTree>
    <p:extLst>
      <p:ext uri="{BB962C8B-B14F-4D97-AF65-F5344CB8AC3E}">
        <p14:creationId xmlns:p14="http://schemas.microsoft.com/office/powerpoint/2010/main" val="173764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8880" y="10226042"/>
            <a:ext cx="2798064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4937760" y="18653760"/>
            <a:ext cx="23042880" cy="8412480"/>
          </a:xfrm>
        </p:spPr>
        <p:txBody>
          <a:bodyPr/>
          <a:lstStyle>
            <a:lvl1pPr marL="0" indent="0" algn="ctr">
              <a:buNone/>
              <a:defRPr>
                <a:solidFill>
                  <a:schemeClr val="tx1">
                    <a:tint val="75000"/>
                  </a:schemeClr>
                </a:solidFill>
              </a:defRPr>
            </a:lvl1pPr>
            <a:lvl2pPr marL="1881012" indent="0" algn="ctr">
              <a:buNone/>
              <a:defRPr>
                <a:solidFill>
                  <a:schemeClr val="tx1">
                    <a:tint val="75000"/>
                  </a:schemeClr>
                </a:solidFill>
              </a:defRPr>
            </a:lvl2pPr>
            <a:lvl3pPr marL="3762024" indent="0" algn="ctr">
              <a:buNone/>
              <a:defRPr>
                <a:solidFill>
                  <a:schemeClr val="tx1">
                    <a:tint val="75000"/>
                  </a:schemeClr>
                </a:solidFill>
              </a:defRPr>
            </a:lvl3pPr>
            <a:lvl4pPr marL="5643037" indent="0" algn="ctr">
              <a:buNone/>
              <a:defRPr>
                <a:solidFill>
                  <a:schemeClr val="tx1">
                    <a:tint val="75000"/>
                  </a:schemeClr>
                </a:solidFill>
              </a:defRPr>
            </a:lvl4pPr>
            <a:lvl5pPr marL="7524049" indent="0" algn="ctr">
              <a:buNone/>
              <a:defRPr>
                <a:solidFill>
                  <a:schemeClr val="tx1">
                    <a:tint val="75000"/>
                  </a:schemeClr>
                </a:solidFill>
              </a:defRPr>
            </a:lvl5pPr>
            <a:lvl6pPr marL="9405061" indent="0" algn="ctr">
              <a:buNone/>
              <a:defRPr>
                <a:solidFill>
                  <a:schemeClr val="tx1">
                    <a:tint val="75000"/>
                  </a:schemeClr>
                </a:solidFill>
              </a:defRPr>
            </a:lvl6pPr>
            <a:lvl7pPr marL="11286073" indent="0" algn="ctr">
              <a:buNone/>
              <a:defRPr>
                <a:solidFill>
                  <a:schemeClr val="tx1">
                    <a:tint val="75000"/>
                  </a:schemeClr>
                </a:solidFill>
              </a:defRPr>
            </a:lvl7pPr>
            <a:lvl8pPr marL="13167086" indent="0" algn="ctr">
              <a:buNone/>
              <a:defRPr>
                <a:solidFill>
                  <a:schemeClr val="tx1">
                    <a:tint val="75000"/>
                  </a:schemeClr>
                </a:solidFill>
              </a:defRPr>
            </a:lvl8pPr>
            <a:lvl9pPr marL="15048098"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2D9972F-9EE2-438C-A754-99D2DDAF3052}" type="datetimeFigureOut">
              <a:rPr lang="en-US" smtClean="0"/>
              <a:pPr/>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A55E36-98BC-4BFE-A216-8BACC953F16B}" type="slidenum">
              <a:rPr lang="en-US" smtClean="0"/>
              <a:pPr/>
              <a:t>‹#›</a:t>
            </a:fld>
            <a:endParaRPr lang="en-US"/>
          </a:p>
        </p:txBody>
      </p:sp>
    </p:spTree>
    <p:extLst>
      <p:ext uri="{BB962C8B-B14F-4D97-AF65-F5344CB8AC3E}">
        <p14:creationId xmlns:p14="http://schemas.microsoft.com/office/powerpoint/2010/main" val="1040082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D9972F-9EE2-438C-A754-99D2DDAF3052}" type="datetimeFigureOut">
              <a:rPr lang="en-US" smtClean="0"/>
              <a:pPr/>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A55E36-98BC-4BFE-A216-8BACC953F16B}" type="slidenum">
              <a:rPr lang="en-US" smtClean="0"/>
              <a:pPr/>
              <a:t>‹#›</a:t>
            </a:fld>
            <a:endParaRPr lang="en-US"/>
          </a:p>
        </p:txBody>
      </p:sp>
    </p:spTree>
    <p:extLst>
      <p:ext uri="{BB962C8B-B14F-4D97-AF65-F5344CB8AC3E}">
        <p14:creationId xmlns:p14="http://schemas.microsoft.com/office/powerpoint/2010/main" val="32775598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5840" y="1318265"/>
            <a:ext cx="740664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645920" y="1318265"/>
            <a:ext cx="2167128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D9972F-9EE2-438C-A754-99D2DDAF3052}" type="datetimeFigureOut">
              <a:rPr lang="en-US" smtClean="0"/>
              <a:pPr/>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A55E36-98BC-4BFE-A216-8BACC953F16B}" type="slidenum">
              <a:rPr lang="en-US" smtClean="0"/>
              <a:pPr/>
              <a:t>‹#›</a:t>
            </a:fld>
            <a:endParaRPr lang="en-US"/>
          </a:p>
        </p:txBody>
      </p:sp>
    </p:spTree>
    <p:extLst>
      <p:ext uri="{BB962C8B-B14F-4D97-AF65-F5344CB8AC3E}">
        <p14:creationId xmlns:p14="http://schemas.microsoft.com/office/powerpoint/2010/main" val="2471240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2D9972F-9EE2-438C-A754-99D2DDAF3052}" type="datetimeFigureOut">
              <a:rPr lang="en-US" smtClean="0"/>
              <a:pPr/>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A55E36-98BC-4BFE-A216-8BACC953F16B}" type="slidenum">
              <a:rPr lang="en-US" smtClean="0"/>
              <a:pPr/>
              <a:t>‹#›</a:t>
            </a:fld>
            <a:endParaRPr lang="en-US"/>
          </a:p>
        </p:txBody>
      </p:sp>
    </p:spTree>
    <p:extLst>
      <p:ext uri="{BB962C8B-B14F-4D97-AF65-F5344CB8AC3E}">
        <p14:creationId xmlns:p14="http://schemas.microsoft.com/office/powerpoint/2010/main" val="3171522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7" y="21153122"/>
            <a:ext cx="27980640" cy="6537960"/>
          </a:xfrm>
        </p:spPr>
        <p:txBody>
          <a:bodyPr anchor="t"/>
          <a:lstStyle>
            <a:lvl1pPr algn="l">
              <a:defRPr sz="16500" b="1" cap="all"/>
            </a:lvl1pPr>
          </a:lstStyle>
          <a:p>
            <a:r>
              <a:rPr lang="en-US" smtClean="0"/>
              <a:t>Click to edit Master title style</a:t>
            </a:r>
            <a:endParaRPr lang="en-US"/>
          </a:p>
        </p:txBody>
      </p:sp>
      <p:sp>
        <p:nvSpPr>
          <p:cNvPr id="3" name="Text Placeholder 2"/>
          <p:cNvSpPr>
            <a:spLocks noGrp="1"/>
          </p:cNvSpPr>
          <p:nvPr>
            <p:ph type="body" idx="1"/>
          </p:nvPr>
        </p:nvSpPr>
        <p:spPr>
          <a:xfrm>
            <a:off x="2600327" y="13952225"/>
            <a:ext cx="27980640" cy="7200898"/>
          </a:xfrm>
        </p:spPr>
        <p:txBody>
          <a:bodyPr anchor="b"/>
          <a:lstStyle>
            <a:lvl1pPr marL="0" indent="0">
              <a:buNone/>
              <a:defRPr sz="8200">
                <a:solidFill>
                  <a:schemeClr val="tx1">
                    <a:tint val="75000"/>
                  </a:schemeClr>
                </a:solidFill>
              </a:defRPr>
            </a:lvl1pPr>
            <a:lvl2pPr marL="1881012" indent="0">
              <a:buNone/>
              <a:defRPr sz="7400">
                <a:solidFill>
                  <a:schemeClr val="tx1">
                    <a:tint val="75000"/>
                  </a:schemeClr>
                </a:solidFill>
              </a:defRPr>
            </a:lvl2pPr>
            <a:lvl3pPr marL="3762024" indent="0">
              <a:buNone/>
              <a:defRPr sz="6600">
                <a:solidFill>
                  <a:schemeClr val="tx1">
                    <a:tint val="75000"/>
                  </a:schemeClr>
                </a:solidFill>
              </a:defRPr>
            </a:lvl3pPr>
            <a:lvl4pPr marL="5643037" indent="0">
              <a:buNone/>
              <a:defRPr sz="5800">
                <a:solidFill>
                  <a:schemeClr val="tx1">
                    <a:tint val="75000"/>
                  </a:schemeClr>
                </a:solidFill>
              </a:defRPr>
            </a:lvl4pPr>
            <a:lvl5pPr marL="7524049" indent="0">
              <a:buNone/>
              <a:defRPr sz="5800">
                <a:solidFill>
                  <a:schemeClr val="tx1">
                    <a:tint val="75000"/>
                  </a:schemeClr>
                </a:solidFill>
              </a:defRPr>
            </a:lvl5pPr>
            <a:lvl6pPr marL="9405061" indent="0">
              <a:buNone/>
              <a:defRPr sz="5800">
                <a:solidFill>
                  <a:schemeClr val="tx1">
                    <a:tint val="75000"/>
                  </a:schemeClr>
                </a:solidFill>
              </a:defRPr>
            </a:lvl6pPr>
            <a:lvl7pPr marL="11286073" indent="0">
              <a:buNone/>
              <a:defRPr sz="5800">
                <a:solidFill>
                  <a:schemeClr val="tx1">
                    <a:tint val="75000"/>
                  </a:schemeClr>
                </a:solidFill>
              </a:defRPr>
            </a:lvl7pPr>
            <a:lvl8pPr marL="13167086" indent="0">
              <a:buNone/>
              <a:defRPr sz="5800">
                <a:solidFill>
                  <a:schemeClr val="tx1">
                    <a:tint val="75000"/>
                  </a:schemeClr>
                </a:solidFill>
              </a:defRPr>
            </a:lvl8pPr>
            <a:lvl9pPr marL="15048098" indent="0">
              <a:buNone/>
              <a:defRPr sz="58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2D9972F-9EE2-438C-A754-99D2DDAF3052}" type="datetimeFigureOut">
              <a:rPr lang="en-US" smtClean="0"/>
              <a:pPr/>
              <a:t>10/5/2011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A55E36-98BC-4BFE-A216-8BACC953F16B}" type="slidenum">
              <a:rPr lang="en-US" smtClean="0"/>
              <a:pPr/>
              <a:t>‹#›</a:t>
            </a:fld>
            <a:endParaRPr lang="en-US"/>
          </a:p>
        </p:txBody>
      </p:sp>
    </p:spTree>
    <p:extLst>
      <p:ext uri="{BB962C8B-B14F-4D97-AF65-F5344CB8AC3E}">
        <p14:creationId xmlns:p14="http://schemas.microsoft.com/office/powerpoint/2010/main" val="1477057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45920" y="7680963"/>
            <a:ext cx="14538960" cy="21724622"/>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6733520" y="7680963"/>
            <a:ext cx="14538960" cy="21724622"/>
          </a:xfrm>
        </p:spPr>
        <p:txBody>
          <a:bodyPr/>
          <a:lstStyle>
            <a:lvl1pPr>
              <a:defRPr sz="11500"/>
            </a:lvl1pPr>
            <a:lvl2pPr>
              <a:defRPr sz="9900"/>
            </a:lvl2pPr>
            <a:lvl3pPr>
              <a:defRPr sz="8200"/>
            </a:lvl3pPr>
            <a:lvl4pPr>
              <a:defRPr sz="7400"/>
            </a:lvl4pPr>
            <a:lvl5pPr>
              <a:defRPr sz="7400"/>
            </a:lvl5pPr>
            <a:lvl6pPr>
              <a:defRPr sz="7400"/>
            </a:lvl6pPr>
            <a:lvl7pPr>
              <a:defRPr sz="7400"/>
            </a:lvl7pPr>
            <a:lvl8pPr>
              <a:defRPr sz="7400"/>
            </a:lvl8pPr>
            <a:lvl9pPr>
              <a:defRPr sz="7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2D9972F-9EE2-438C-A754-99D2DDAF3052}" type="datetimeFigureOut">
              <a:rPr lang="en-US" smtClean="0"/>
              <a:pPr/>
              <a:t>10/5/2011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A55E36-98BC-4BFE-A216-8BACC953F16B}" type="slidenum">
              <a:rPr lang="en-US" smtClean="0"/>
              <a:pPr/>
              <a:t>‹#›</a:t>
            </a:fld>
            <a:endParaRPr lang="en-US"/>
          </a:p>
        </p:txBody>
      </p:sp>
    </p:spTree>
    <p:extLst>
      <p:ext uri="{BB962C8B-B14F-4D97-AF65-F5344CB8AC3E}">
        <p14:creationId xmlns:p14="http://schemas.microsoft.com/office/powerpoint/2010/main" val="6306110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45920" y="7368542"/>
            <a:ext cx="14544677" cy="3070858"/>
          </a:xfrm>
        </p:spPr>
        <p:txBody>
          <a:bodyPr anchor="b"/>
          <a:lstStyle>
            <a:lvl1pPr marL="0" indent="0">
              <a:buNone/>
              <a:defRPr sz="9900" b="1"/>
            </a:lvl1pPr>
            <a:lvl2pPr marL="1881012" indent="0">
              <a:buNone/>
              <a:defRPr sz="8200" b="1"/>
            </a:lvl2pPr>
            <a:lvl3pPr marL="3762024" indent="0">
              <a:buNone/>
              <a:defRPr sz="7400" b="1"/>
            </a:lvl3pPr>
            <a:lvl4pPr marL="5643037" indent="0">
              <a:buNone/>
              <a:defRPr sz="6600" b="1"/>
            </a:lvl4pPr>
            <a:lvl5pPr marL="7524049" indent="0">
              <a:buNone/>
              <a:defRPr sz="6600" b="1"/>
            </a:lvl5pPr>
            <a:lvl6pPr marL="9405061" indent="0">
              <a:buNone/>
              <a:defRPr sz="6600" b="1"/>
            </a:lvl6pPr>
            <a:lvl7pPr marL="11286073" indent="0">
              <a:buNone/>
              <a:defRPr sz="6600" b="1"/>
            </a:lvl7pPr>
            <a:lvl8pPr marL="13167086" indent="0">
              <a:buNone/>
              <a:defRPr sz="6600" b="1"/>
            </a:lvl8pPr>
            <a:lvl9pPr marL="15048098" indent="0">
              <a:buNone/>
              <a:defRPr sz="6600" b="1"/>
            </a:lvl9pPr>
          </a:lstStyle>
          <a:p>
            <a:pPr lvl="0"/>
            <a:r>
              <a:rPr lang="en-US" smtClean="0"/>
              <a:t>Click to edit Master text styles</a:t>
            </a:r>
          </a:p>
        </p:txBody>
      </p:sp>
      <p:sp>
        <p:nvSpPr>
          <p:cNvPr id="4" name="Content Placeholder 3"/>
          <p:cNvSpPr>
            <a:spLocks noGrp="1"/>
          </p:cNvSpPr>
          <p:nvPr>
            <p:ph sz="half" idx="2"/>
          </p:nvPr>
        </p:nvSpPr>
        <p:spPr>
          <a:xfrm>
            <a:off x="1645920" y="10439400"/>
            <a:ext cx="14544677" cy="18966182"/>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6722092" y="7368542"/>
            <a:ext cx="14550390" cy="3070858"/>
          </a:xfrm>
        </p:spPr>
        <p:txBody>
          <a:bodyPr anchor="b"/>
          <a:lstStyle>
            <a:lvl1pPr marL="0" indent="0">
              <a:buNone/>
              <a:defRPr sz="9900" b="1"/>
            </a:lvl1pPr>
            <a:lvl2pPr marL="1881012" indent="0">
              <a:buNone/>
              <a:defRPr sz="8200" b="1"/>
            </a:lvl2pPr>
            <a:lvl3pPr marL="3762024" indent="0">
              <a:buNone/>
              <a:defRPr sz="7400" b="1"/>
            </a:lvl3pPr>
            <a:lvl4pPr marL="5643037" indent="0">
              <a:buNone/>
              <a:defRPr sz="6600" b="1"/>
            </a:lvl4pPr>
            <a:lvl5pPr marL="7524049" indent="0">
              <a:buNone/>
              <a:defRPr sz="6600" b="1"/>
            </a:lvl5pPr>
            <a:lvl6pPr marL="9405061" indent="0">
              <a:buNone/>
              <a:defRPr sz="6600" b="1"/>
            </a:lvl6pPr>
            <a:lvl7pPr marL="11286073" indent="0">
              <a:buNone/>
              <a:defRPr sz="6600" b="1"/>
            </a:lvl7pPr>
            <a:lvl8pPr marL="13167086" indent="0">
              <a:buNone/>
              <a:defRPr sz="6600" b="1"/>
            </a:lvl8pPr>
            <a:lvl9pPr marL="15048098" indent="0">
              <a:buNone/>
              <a:defRPr sz="6600" b="1"/>
            </a:lvl9pPr>
          </a:lstStyle>
          <a:p>
            <a:pPr lvl="0"/>
            <a:r>
              <a:rPr lang="en-US" smtClean="0"/>
              <a:t>Click to edit Master text styles</a:t>
            </a:r>
          </a:p>
        </p:txBody>
      </p:sp>
      <p:sp>
        <p:nvSpPr>
          <p:cNvPr id="6" name="Content Placeholder 5"/>
          <p:cNvSpPr>
            <a:spLocks noGrp="1"/>
          </p:cNvSpPr>
          <p:nvPr>
            <p:ph sz="quarter" idx="4"/>
          </p:nvPr>
        </p:nvSpPr>
        <p:spPr>
          <a:xfrm>
            <a:off x="16722092" y="10439400"/>
            <a:ext cx="14550390" cy="18966182"/>
          </a:xfrm>
        </p:spPr>
        <p:txBody>
          <a:bodyPr/>
          <a:lstStyle>
            <a:lvl1pPr>
              <a:defRPr sz="9900"/>
            </a:lvl1pPr>
            <a:lvl2pPr>
              <a:defRPr sz="8200"/>
            </a:lvl2pPr>
            <a:lvl3pPr>
              <a:defRPr sz="7400"/>
            </a:lvl3pPr>
            <a:lvl4pPr>
              <a:defRPr sz="6600"/>
            </a:lvl4pPr>
            <a:lvl5pPr>
              <a:defRPr sz="6600"/>
            </a:lvl5pPr>
            <a:lvl6pPr>
              <a:defRPr sz="6600"/>
            </a:lvl6pPr>
            <a:lvl7pPr>
              <a:defRPr sz="6600"/>
            </a:lvl7pPr>
            <a:lvl8pPr>
              <a:defRPr sz="6600"/>
            </a:lvl8pPr>
            <a:lvl9pPr>
              <a:defRPr sz="6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2D9972F-9EE2-438C-A754-99D2DDAF3052}" type="datetimeFigureOut">
              <a:rPr lang="en-US" smtClean="0"/>
              <a:pPr/>
              <a:t>10/5/2011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A55E36-98BC-4BFE-A216-8BACC953F16B}" type="slidenum">
              <a:rPr lang="en-US" smtClean="0"/>
              <a:pPr/>
              <a:t>‹#›</a:t>
            </a:fld>
            <a:endParaRPr lang="en-US"/>
          </a:p>
        </p:txBody>
      </p:sp>
    </p:spTree>
    <p:extLst>
      <p:ext uri="{BB962C8B-B14F-4D97-AF65-F5344CB8AC3E}">
        <p14:creationId xmlns:p14="http://schemas.microsoft.com/office/powerpoint/2010/main" val="422182414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2D9972F-9EE2-438C-A754-99D2DDAF3052}" type="datetimeFigureOut">
              <a:rPr lang="en-US" smtClean="0"/>
              <a:pPr/>
              <a:t>10/5/2011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A55E36-98BC-4BFE-A216-8BACC953F16B}" type="slidenum">
              <a:rPr lang="en-US" smtClean="0"/>
              <a:pPr/>
              <a:t>‹#›</a:t>
            </a:fld>
            <a:endParaRPr lang="en-US"/>
          </a:p>
        </p:txBody>
      </p:sp>
    </p:spTree>
    <p:extLst>
      <p:ext uri="{BB962C8B-B14F-4D97-AF65-F5344CB8AC3E}">
        <p14:creationId xmlns:p14="http://schemas.microsoft.com/office/powerpoint/2010/main" val="906081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D9972F-9EE2-438C-A754-99D2DDAF3052}" type="datetimeFigureOut">
              <a:rPr lang="en-US" smtClean="0"/>
              <a:pPr/>
              <a:t>10/5/2011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A55E36-98BC-4BFE-A216-8BACC953F16B}" type="slidenum">
              <a:rPr lang="en-US" smtClean="0"/>
              <a:pPr/>
              <a:t>‹#›</a:t>
            </a:fld>
            <a:endParaRPr lang="en-US"/>
          </a:p>
        </p:txBody>
      </p:sp>
    </p:spTree>
    <p:extLst>
      <p:ext uri="{BB962C8B-B14F-4D97-AF65-F5344CB8AC3E}">
        <p14:creationId xmlns:p14="http://schemas.microsoft.com/office/powerpoint/2010/main" val="32134204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922" y="1310640"/>
            <a:ext cx="10829927" cy="5577840"/>
          </a:xfrm>
        </p:spPr>
        <p:txBody>
          <a:bodyPr anchor="b"/>
          <a:lstStyle>
            <a:lvl1pPr algn="l">
              <a:defRPr sz="8200" b="1"/>
            </a:lvl1pPr>
          </a:lstStyle>
          <a:p>
            <a:r>
              <a:rPr lang="en-US" smtClean="0"/>
              <a:t>Click to edit Master title style</a:t>
            </a:r>
            <a:endParaRPr lang="en-US"/>
          </a:p>
        </p:txBody>
      </p:sp>
      <p:sp>
        <p:nvSpPr>
          <p:cNvPr id="3" name="Content Placeholder 2"/>
          <p:cNvSpPr>
            <a:spLocks noGrp="1"/>
          </p:cNvSpPr>
          <p:nvPr>
            <p:ph idx="1"/>
          </p:nvPr>
        </p:nvSpPr>
        <p:spPr>
          <a:xfrm>
            <a:off x="12870180" y="1310643"/>
            <a:ext cx="18402300" cy="28094942"/>
          </a:xfrm>
        </p:spPr>
        <p:txBody>
          <a:bodyPr/>
          <a:lstStyle>
            <a:lvl1pPr>
              <a:defRPr sz="13200"/>
            </a:lvl1pPr>
            <a:lvl2pPr>
              <a:defRPr sz="11500"/>
            </a:lvl2pPr>
            <a:lvl3pPr>
              <a:defRPr sz="99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45922" y="6888483"/>
            <a:ext cx="10829927" cy="22517102"/>
          </a:xfrm>
        </p:spPr>
        <p:txBody>
          <a:bodyPr/>
          <a:lstStyle>
            <a:lvl1pPr marL="0" indent="0">
              <a:buNone/>
              <a:defRPr sz="5800"/>
            </a:lvl1pPr>
            <a:lvl2pPr marL="1881012" indent="0">
              <a:buNone/>
              <a:defRPr sz="4900"/>
            </a:lvl2pPr>
            <a:lvl3pPr marL="3762024" indent="0">
              <a:buNone/>
              <a:defRPr sz="4100"/>
            </a:lvl3pPr>
            <a:lvl4pPr marL="5643037" indent="0">
              <a:buNone/>
              <a:defRPr sz="3700"/>
            </a:lvl4pPr>
            <a:lvl5pPr marL="7524049" indent="0">
              <a:buNone/>
              <a:defRPr sz="3700"/>
            </a:lvl5pPr>
            <a:lvl6pPr marL="9405061" indent="0">
              <a:buNone/>
              <a:defRPr sz="3700"/>
            </a:lvl6pPr>
            <a:lvl7pPr marL="11286073" indent="0">
              <a:buNone/>
              <a:defRPr sz="3700"/>
            </a:lvl7pPr>
            <a:lvl8pPr marL="13167086" indent="0">
              <a:buNone/>
              <a:defRPr sz="3700"/>
            </a:lvl8pPr>
            <a:lvl9pPr marL="15048098"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D9972F-9EE2-438C-A754-99D2DDAF3052}" type="datetimeFigureOut">
              <a:rPr lang="en-US" smtClean="0"/>
              <a:pPr/>
              <a:t>10/5/2011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A55E36-98BC-4BFE-A216-8BACC953F16B}" type="slidenum">
              <a:rPr lang="en-US" smtClean="0"/>
              <a:pPr/>
              <a:t>‹#›</a:t>
            </a:fld>
            <a:endParaRPr lang="en-US"/>
          </a:p>
        </p:txBody>
      </p:sp>
    </p:spTree>
    <p:extLst>
      <p:ext uri="{BB962C8B-B14F-4D97-AF65-F5344CB8AC3E}">
        <p14:creationId xmlns:p14="http://schemas.microsoft.com/office/powerpoint/2010/main" val="9217447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237" y="23042880"/>
            <a:ext cx="19751040" cy="2720342"/>
          </a:xfrm>
        </p:spPr>
        <p:txBody>
          <a:bodyPr anchor="b"/>
          <a:lstStyle>
            <a:lvl1pPr algn="l">
              <a:defRPr sz="8200" b="1"/>
            </a:lvl1pPr>
          </a:lstStyle>
          <a:p>
            <a:r>
              <a:rPr lang="en-US" smtClean="0"/>
              <a:t>Click to edit Master title style</a:t>
            </a:r>
            <a:endParaRPr lang="en-US"/>
          </a:p>
        </p:txBody>
      </p:sp>
      <p:sp>
        <p:nvSpPr>
          <p:cNvPr id="3" name="Picture Placeholder 2"/>
          <p:cNvSpPr>
            <a:spLocks noGrp="1"/>
          </p:cNvSpPr>
          <p:nvPr>
            <p:ph type="pic" idx="1"/>
          </p:nvPr>
        </p:nvSpPr>
        <p:spPr>
          <a:xfrm>
            <a:off x="6452237" y="2941320"/>
            <a:ext cx="19751040" cy="19751040"/>
          </a:xfrm>
        </p:spPr>
        <p:txBody>
          <a:bodyPr/>
          <a:lstStyle>
            <a:lvl1pPr marL="0" indent="0">
              <a:buNone/>
              <a:defRPr sz="13200"/>
            </a:lvl1pPr>
            <a:lvl2pPr marL="1881012" indent="0">
              <a:buNone/>
              <a:defRPr sz="11500"/>
            </a:lvl2pPr>
            <a:lvl3pPr marL="3762024" indent="0">
              <a:buNone/>
              <a:defRPr sz="9900"/>
            </a:lvl3pPr>
            <a:lvl4pPr marL="5643037" indent="0">
              <a:buNone/>
              <a:defRPr sz="8200"/>
            </a:lvl4pPr>
            <a:lvl5pPr marL="7524049" indent="0">
              <a:buNone/>
              <a:defRPr sz="8200"/>
            </a:lvl5pPr>
            <a:lvl6pPr marL="9405061" indent="0">
              <a:buNone/>
              <a:defRPr sz="8200"/>
            </a:lvl6pPr>
            <a:lvl7pPr marL="11286073" indent="0">
              <a:buNone/>
              <a:defRPr sz="8200"/>
            </a:lvl7pPr>
            <a:lvl8pPr marL="13167086" indent="0">
              <a:buNone/>
              <a:defRPr sz="8200"/>
            </a:lvl8pPr>
            <a:lvl9pPr marL="15048098" indent="0">
              <a:buNone/>
              <a:defRPr sz="8200"/>
            </a:lvl9pPr>
          </a:lstStyle>
          <a:p>
            <a:endParaRPr lang="en-US"/>
          </a:p>
        </p:txBody>
      </p:sp>
      <p:sp>
        <p:nvSpPr>
          <p:cNvPr id="4" name="Text Placeholder 3"/>
          <p:cNvSpPr>
            <a:spLocks noGrp="1"/>
          </p:cNvSpPr>
          <p:nvPr>
            <p:ph type="body" sz="half" idx="2"/>
          </p:nvPr>
        </p:nvSpPr>
        <p:spPr>
          <a:xfrm>
            <a:off x="6452237" y="25763222"/>
            <a:ext cx="19751040" cy="3863338"/>
          </a:xfrm>
        </p:spPr>
        <p:txBody>
          <a:bodyPr/>
          <a:lstStyle>
            <a:lvl1pPr marL="0" indent="0">
              <a:buNone/>
              <a:defRPr sz="5800"/>
            </a:lvl1pPr>
            <a:lvl2pPr marL="1881012" indent="0">
              <a:buNone/>
              <a:defRPr sz="4900"/>
            </a:lvl2pPr>
            <a:lvl3pPr marL="3762024" indent="0">
              <a:buNone/>
              <a:defRPr sz="4100"/>
            </a:lvl3pPr>
            <a:lvl4pPr marL="5643037" indent="0">
              <a:buNone/>
              <a:defRPr sz="3700"/>
            </a:lvl4pPr>
            <a:lvl5pPr marL="7524049" indent="0">
              <a:buNone/>
              <a:defRPr sz="3700"/>
            </a:lvl5pPr>
            <a:lvl6pPr marL="9405061" indent="0">
              <a:buNone/>
              <a:defRPr sz="3700"/>
            </a:lvl6pPr>
            <a:lvl7pPr marL="11286073" indent="0">
              <a:buNone/>
              <a:defRPr sz="3700"/>
            </a:lvl7pPr>
            <a:lvl8pPr marL="13167086" indent="0">
              <a:buNone/>
              <a:defRPr sz="3700"/>
            </a:lvl8pPr>
            <a:lvl9pPr marL="15048098" indent="0">
              <a:buNone/>
              <a:defRPr sz="37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2D9972F-9EE2-438C-A754-99D2DDAF3052}" type="datetimeFigureOut">
              <a:rPr lang="en-US" smtClean="0"/>
              <a:pPr/>
              <a:t>10/5/2011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A55E36-98BC-4BFE-A216-8BACC953F16B}" type="slidenum">
              <a:rPr lang="en-US" smtClean="0"/>
              <a:pPr/>
              <a:t>‹#›</a:t>
            </a:fld>
            <a:endParaRPr lang="en-US"/>
          </a:p>
        </p:txBody>
      </p:sp>
    </p:spTree>
    <p:extLst>
      <p:ext uri="{BB962C8B-B14F-4D97-AF65-F5344CB8AC3E}">
        <p14:creationId xmlns:p14="http://schemas.microsoft.com/office/powerpoint/2010/main" val="30831819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645920" y="1318262"/>
            <a:ext cx="29626560" cy="5486400"/>
          </a:xfrm>
          <a:prstGeom prst="rect">
            <a:avLst/>
          </a:prstGeom>
        </p:spPr>
        <p:txBody>
          <a:bodyPr vert="horz" lIns="376202" tIns="188101" rIns="376202" bIns="188101"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645920" y="7680963"/>
            <a:ext cx="29626560" cy="21724622"/>
          </a:xfrm>
          <a:prstGeom prst="rect">
            <a:avLst/>
          </a:prstGeom>
        </p:spPr>
        <p:txBody>
          <a:bodyPr vert="horz" lIns="376202" tIns="188101" rIns="376202" bIns="18810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1645920" y="30510482"/>
            <a:ext cx="7680960" cy="1752600"/>
          </a:xfrm>
          <a:prstGeom prst="rect">
            <a:avLst/>
          </a:prstGeom>
        </p:spPr>
        <p:txBody>
          <a:bodyPr vert="horz" lIns="376202" tIns="188101" rIns="376202" bIns="188101" rtlCol="0" anchor="ctr"/>
          <a:lstStyle>
            <a:lvl1pPr algn="l">
              <a:defRPr sz="4900">
                <a:solidFill>
                  <a:schemeClr val="tx1">
                    <a:tint val="75000"/>
                  </a:schemeClr>
                </a:solidFill>
              </a:defRPr>
            </a:lvl1pPr>
          </a:lstStyle>
          <a:p>
            <a:fld id="{C2D9972F-9EE2-438C-A754-99D2DDAF3052}" type="datetimeFigureOut">
              <a:rPr lang="en-US" smtClean="0"/>
              <a:pPr/>
              <a:t>10/5/2011</a:t>
            </a:fld>
            <a:endParaRPr lang="en-US"/>
          </a:p>
        </p:txBody>
      </p:sp>
      <p:sp>
        <p:nvSpPr>
          <p:cNvPr id="5" name="Footer Placeholder 4"/>
          <p:cNvSpPr>
            <a:spLocks noGrp="1"/>
          </p:cNvSpPr>
          <p:nvPr>
            <p:ph type="ftr" sz="quarter" idx="3"/>
          </p:nvPr>
        </p:nvSpPr>
        <p:spPr>
          <a:xfrm>
            <a:off x="11247120" y="30510482"/>
            <a:ext cx="10424160" cy="1752600"/>
          </a:xfrm>
          <a:prstGeom prst="rect">
            <a:avLst/>
          </a:prstGeom>
        </p:spPr>
        <p:txBody>
          <a:bodyPr vert="horz" lIns="376202" tIns="188101" rIns="376202" bIns="188101" rtlCol="0" anchor="ctr"/>
          <a:lstStyle>
            <a:lvl1pPr algn="ctr">
              <a:defRPr sz="4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23591520" y="30510482"/>
            <a:ext cx="7680960" cy="1752600"/>
          </a:xfrm>
          <a:prstGeom prst="rect">
            <a:avLst/>
          </a:prstGeom>
        </p:spPr>
        <p:txBody>
          <a:bodyPr vert="horz" lIns="376202" tIns="188101" rIns="376202" bIns="188101" rtlCol="0" anchor="ctr"/>
          <a:lstStyle>
            <a:lvl1pPr algn="r">
              <a:defRPr sz="4900">
                <a:solidFill>
                  <a:schemeClr val="tx1">
                    <a:tint val="75000"/>
                  </a:schemeClr>
                </a:solidFill>
              </a:defRPr>
            </a:lvl1pPr>
          </a:lstStyle>
          <a:p>
            <a:fld id="{43A55E36-98BC-4BFE-A216-8BACC953F16B}" type="slidenum">
              <a:rPr lang="en-US" smtClean="0"/>
              <a:pPr/>
              <a:t>‹#›</a:t>
            </a:fld>
            <a:endParaRPr lang="en-US"/>
          </a:p>
        </p:txBody>
      </p:sp>
    </p:spTree>
    <p:extLst>
      <p:ext uri="{BB962C8B-B14F-4D97-AF65-F5344CB8AC3E}">
        <p14:creationId xmlns:p14="http://schemas.microsoft.com/office/powerpoint/2010/main" val="18172527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762024" rtl="0" eaLnBrk="1" latinLnBrk="0" hangingPunct="1">
        <a:spcBef>
          <a:spcPct val="0"/>
        </a:spcBef>
        <a:buNone/>
        <a:defRPr sz="18100" kern="1200">
          <a:solidFill>
            <a:schemeClr val="tx1"/>
          </a:solidFill>
          <a:latin typeface="+mj-lt"/>
          <a:ea typeface="+mj-ea"/>
          <a:cs typeface="+mj-cs"/>
        </a:defRPr>
      </a:lvl1pPr>
    </p:titleStyle>
    <p:bodyStyle>
      <a:lvl1pPr marL="1410759" indent="-1410759" algn="l" defTabSz="3762024" rtl="0" eaLnBrk="1" latinLnBrk="0" hangingPunct="1">
        <a:spcBef>
          <a:spcPct val="20000"/>
        </a:spcBef>
        <a:buFont typeface="Arial" pitchFamily="34" charset="0"/>
        <a:buChar char="•"/>
        <a:defRPr sz="13200" kern="1200">
          <a:solidFill>
            <a:schemeClr val="tx1"/>
          </a:solidFill>
          <a:latin typeface="+mn-lt"/>
          <a:ea typeface="+mn-ea"/>
          <a:cs typeface="+mn-cs"/>
        </a:defRPr>
      </a:lvl1pPr>
      <a:lvl2pPr marL="3056645" indent="-1175633" algn="l" defTabSz="3762024" rtl="0" eaLnBrk="1" latinLnBrk="0" hangingPunct="1">
        <a:spcBef>
          <a:spcPct val="20000"/>
        </a:spcBef>
        <a:buFont typeface="Arial" pitchFamily="34" charset="0"/>
        <a:buChar char="–"/>
        <a:defRPr sz="11500" kern="1200">
          <a:solidFill>
            <a:schemeClr val="tx1"/>
          </a:solidFill>
          <a:latin typeface="+mn-lt"/>
          <a:ea typeface="+mn-ea"/>
          <a:cs typeface="+mn-cs"/>
        </a:defRPr>
      </a:lvl2pPr>
      <a:lvl3pPr marL="4702531" indent="-940506" algn="l" defTabSz="3762024" rtl="0" eaLnBrk="1" latinLnBrk="0" hangingPunct="1">
        <a:spcBef>
          <a:spcPct val="20000"/>
        </a:spcBef>
        <a:buFont typeface="Arial" pitchFamily="34" charset="0"/>
        <a:buChar char="•"/>
        <a:defRPr sz="9900" kern="1200">
          <a:solidFill>
            <a:schemeClr val="tx1"/>
          </a:solidFill>
          <a:latin typeface="+mn-lt"/>
          <a:ea typeface="+mn-ea"/>
          <a:cs typeface="+mn-cs"/>
        </a:defRPr>
      </a:lvl3pPr>
      <a:lvl4pPr marL="6583543"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4pPr>
      <a:lvl5pPr marL="8464555"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5pPr>
      <a:lvl6pPr marL="10345567"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6pPr>
      <a:lvl7pPr marL="12226580"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7pPr>
      <a:lvl8pPr marL="14107592"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8pPr>
      <a:lvl9pPr marL="15988604" indent="-940506" algn="l" defTabSz="3762024" rtl="0" eaLnBrk="1" latinLnBrk="0" hangingPunct="1">
        <a:spcBef>
          <a:spcPct val="20000"/>
        </a:spcBef>
        <a:buFont typeface="Arial" pitchFamily="34" charset="0"/>
        <a:buChar char="•"/>
        <a:defRPr sz="8200" kern="1200">
          <a:solidFill>
            <a:schemeClr val="tx1"/>
          </a:solidFill>
          <a:latin typeface="+mn-lt"/>
          <a:ea typeface="+mn-ea"/>
          <a:cs typeface="+mn-cs"/>
        </a:defRPr>
      </a:lvl9pPr>
    </p:bodyStyle>
    <p:otherStyle>
      <a:defPPr>
        <a:defRPr lang="en-US"/>
      </a:defPPr>
      <a:lvl1pPr marL="0" algn="l" defTabSz="3762024" rtl="0" eaLnBrk="1" latinLnBrk="0" hangingPunct="1">
        <a:defRPr sz="7400" kern="1200">
          <a:solidFill>
            <a:schemeClr val="tx1"/>
          </a:solidFill>
          <a:latin typeface="+mn-lt"/>
          <a:ea typeface="+mn-ea"/>
          <a:cs typeface="+mn-cs"/>
        </a:defRPr>
      </a:lvl1pPr>
      <a:lvl2pPr marL="1881012" algn="l" defTabSz="3762024" rtl="0" eaLnBrk="1" latinLnBrk="0" hangingPunct="1">
        <a:defRPr sz="7400" kern="1200">
          <a:solidFill>
            <a:schemeClr val="tx1"/>
          </a:solidFill>
          <a:latin typeface="+mn-lt"/>
          <a:ea typeface="+mn-ea"/>
          <a:cs typeface="+mn-cs"/>
        </a:defRPr>
      </a:lvl2pPr>
      <a:lvl3pPr marL="3762024" algn="l" defTabSz="3762024" rtl="0" eaLnBrk="1" latinLnBrk="0" hangingPunct="1">
        <a:defRPr sz="7400" kern="1200">
          <a:solidFill>
            <a:schemeClr val="tx1"/>
          </a:solidFill>
          <a:latin typeface="+mn-lt"/>
          <a:ea typeface="+mn-ea"/>
          <a:cs typeface="+mn-cs"/>
        </a:defRPr>
      </a:lvl3pPr>
      <a:lvl4pPr marL="5643037" algn="l" defTabSz="3762024" rtl="0" eaLnBrk="1" latinLnBrk="0" hangingPunct="1">
        <a:defRPr sz="7400" kern="1200">
          <a:solidFill>
            <a:schemeClr val="tx1"/>
          </a:solidFill>
          <a:latin typeface="+mn-lt"/>
          <a:ea typeface="+mn-ea"/>
          <a:cs typeface="+mn-cs"/>
        </a:defRPr>
      </a:lvl4pPr>
      <a:lvl5pPr marL="7524049" algn="l" defTabSz="3762024" rtl="0" eaLnBrk="1" latinLnBrk="0" hangingPunct="1">
        <a:defRPr sz="7400" kern="1200">
          <a:solidFill>
            <a:schemeClr val="tx1"/>
          </a:solidFill>
          <a:latin typeface="+mn-lt"/>
          <a:ea typeface="+mn-ea"/>
          <a:cs typeface="+mn-cs"/>
        </a:defRPr>
      </a:lvl5pPr>
      <a:lvl6pPr marL="9405061" algn="l" defTabSz="3762024" rtl="0" eaLnBrk="1" latinLnBrk="0" hangingPunct="1">
        <a:defRPr sz="7400" kern="1200">
          <a:solidFill>
            <a:schemeClr val="tx1"/>
          </a:solidFill>
          <a:latin typeface="+mn-lt"/>
          <a:ea typeface="+mn-ea"/>
          <a:cs typeface="+mn-cs"/>
        </a:defRPr>
      </a:lvl6pPr>
      <a:lvl7pPr marL="11286073" algn="l" defTabSz="3762024" rtl="0" eaLnBrk="1" latinLnBrk="0" hangingPunct="1">
        <a:defRPr sz="7400" kern="1200">
          <a:solidFill>
            <a:schemeClr val="tx1"/>
          </a:solidFill>
          <a:latin typeface="+mn-lt"/>
          <a:ea typeface="+mn-ea"/>
          <a:cs typeface="+mn-cs"/>
        </a:defRPr>
      </a:lvl7pPr>
      <a:lvl8pPr marL="13167086" algn="l" defTabSz="3762024" rtl="0" eaLnBrk="1" latinLnBrk="0" hangingPunct="1">
        <a:defRPr sz="7400" kern="1200">
          <a:solidFill>
            <a:schemeClr val="tx1"/>
          </a:solidFill>
          <a:latin typeface="+mn-lt"/>
          <a:ea typeface="+mn-ea"/>
          <a:cs typeface="+mn-cs"/>
        </a:defRPr>
      </a:lvl8pPr>
      <a:lvl9pPr marL="15048098" algn="l" defTabSz="3762024" rtl="0" eaLnBrk="1" latinLnBrk="0" hangingPunct="1">
        <a:defRPr sz="7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idx="1"/>
          </p:nvPr>
        </p:nvSpPr>
        <p:spPr>
          <a:xfrm>
            <a:off x="774364" y="6081283"/>
            <a:ext cx="31449948" cy="4237051"/>
          </a:xfrm>
        </p:spPr>
        <p:txBody>
          <a:bodyPr>
            <a:normAutofit fontScale="25000" lnSpcReduction="20000"/>
          </a:bodyPr>
          <a:lstStyle/>
          <a:p>
            <a:r>
              <a:rPr lang="en-US" sz="20000" dirty="0" smtClean="0"/>
              <a:t>Introduction:</a:t>
            </a:r>
          </a:p>
          <a:p>
            <a:endParaRPr lang="en-US" sz="4000" dirty="0" smtClean="0"/>
          </a:p>
          <a:p>
            <a:pPr algn="just"/>
            <a:r>
              <a:rPr lang="en-US" sz="14400" b="0" dirty="0" smtClean="0"/>
              <a:t>It has long been thought that, while the </a:t>
            </a:r>
            <a:r>
              <a:rPr lang="en-US" sz="14400" b="0" dirty="0" err="1" smtClean="0"/>
              <a:t>hemizygous</a:t>
            </a:r>
            <a:r>
              <a:rPr lang="en-US" sz="14400" b="0" dirty="0" smtClean="0"/>
              <a:t> Y chromosome changes drastically over time, the X chromosome conserves the ancestral autosome content and structure. To determine whether the X chromosome remains unchanged compared to its ancestral autosome, BAC sequences of </a:t>
            </a:r>
            <a:r>
              <a:rPr lang="en-US" sz="14400" b="0" i="1" dirty="0" smtClean="0"/>
              <a:t>Carica papaya </a:t>
            </a:r>
            <a:r>
              <a:rPr lang="en-US" sz="14400" b="0" dirty="0" smtClean="0"/>
              <a:t>and </a:t>
            </a:r>
            <a:r>
              <a:rPr lang="en-US" sz="14400" b="0" i="1" dirty="0" smtClean="0"/>
              <a:t>Vasconcellea monoica </a:t>
            </a:r>
            <a:r>
              <a:rPr lang="en-US" sz="14400" b="0" dirty="0" smtClean="0"/>
              <a:t>were analyzed.  </a:t>
            </a:r>
            <a:r>
              <a:rPr lang="en-US" sz="14400" b="0" i="1" dirty="0" smtClean="0"/>
              <a:t>Carica papaya </a:t>
            </a:r>
            <a:r>
              <a:rPr lang="en-US" sz="14400" b="0" dirty="0" smtClean="0"/>
              <a:t>is a </a:t>
            </a:r>
            <a:r>
              <a:rPr lang="en-US" sz="14400" b="0" dirty="0" err="1" smtClean="0"/>
              <a:t>trioecious</a:t>
            </a:r>
            <a:r>
              <a:rPr lang="en-US" sz="14400" b="0" dirty="0" smtClean="0"/>
              <a:t> tropical plant with very young sex chromosomes (2-3 my), </a:t>
            </a:r>
            <a:r>
              <a:rPr lang="en-US" sz="14400" b="0" dirty="0" smtClean="0"/>
              <a:t>the </a:t>
            </a:r>
            <a:r>
              <a:rPr lang="en-US" sz="14400" b="0" dirty="0" smtClean="0"/>
              <a:t>segregation of which results in male (XY), female (XX), and hermaphrodite (</a:t>
            </a:r>
            <a:r>
              <a:rPr lang="en-US" sz="14400" b="0" dirty="0" err="1" smtClean="0"/>
              <a:t>XY</a:t>
            </a:r>
            <a:r>
              <a:rPr lang="en-US" sz="14400" b="0" baseline="30000" dirty="0" err="1" smtClean="0"/>
              <a:t>h</a:t>
            </a:r>
            <a:r>
              <a:rPr lang="en-US" sz="14400" b="0" dirty="0" smtClean="0"/>
              <a:t>) individuals.  Close relative </a:t>
            </a:r>
            <a:r>
              <a:rPr lang="en-US" sz="14400" b="0" i="1" dirty="0" smtClean="0"/>
              <a:t>Vasconcellea monoica</a:t>
            </a:r>
            <a:r>
              <a:rPr lang="en-US" sz="14400" b="0" dirty="0" smtClean="0"/>
              <a:t>, which diverged from a shared common ancestor with papaya 6.8-14.7 </a:t>
            </a:r>
            <a:r>
              <a:rPr lang="en-US" sz="14400" b="0" dirty="0" err="1" smtClean="0"/>
              <a:t>mya</a:t>
            </a:r>
            <a:r>
              <a:rPr lang="en-US" sz="14400" b="0" dirty="0" smtClean="0"/>
              <a:t>, is </a:t>
            </a:r>
            <a:r>
              <a:rPr lang="en-US" sz="14400" b="0" dirty="0" err="1" smtClean="0"/>
              <a:t>monoecious</a:t>
            </a:r>
            <a:r>
              <a:rPr lang="en-US" sz="14400" b="0" dirty="0" smtClean="0"/>
              <a:t>, having separate male and female flowers on a single individual, with the lack of sexual dimorphism, signifying the absence of sex chromosomes.  The genome size of monoica is 626Mb compared to the 372Mb genome of papaya, signifying expansion in monoica since the divergence of these species.  The retention of the ancestral autosome in monoica and difference in sexual systems between closely related papaya and monoica allow for a unique opportunity to better understand early X chromosome evolution. </a:t>
            </a:r>
          </a:p>
        </p:txBody>
      </p:sp>
      <p:sp>
        <p:nvSpPr>
          <p:cNvPr id="9" name="Title 1"/>
          <p:cNvSpPr txBox="1">
            <a:spLocks/>
          </p:cNvSpPr>
          <p:nvPr/>
        </p:nvSpPr>
        <p:spPr>
          <a:xfrm>
            <a:off x="1607820" y="929215"/>
            <a:ext cx="29748480" cy="2362200"/>
          </a:xfrm>
          <a:prstGeom prst="rect">
            <a:avLst/>
          </a:prstGeom>
        </p:spPr>
        <p:txBody>
          <a:bodyPr vert="horz" lIns="376202" tIns="188101" rIns="376202" bIns="188101" rtlCol="0" anchor="ctr">
            <a:noAutofit/>
          </a:bodyPr>
          <a:lstStyle>
            <a:lvl1pPr algn="ctr" defTabSz="3762024" rtl="0" eaLnBrk="1" latinLnBrk="0" hangingPunct="1">
              <a:spcBef>
                <a:spcPct val="0"/>
              </a:spcBef>
              <a:buNone/>
              <a:defRPr sz="18100" kern="1200">
                <a:solidFill>
                  <a:schemeClr val="tx1"/>
                </a:solidFill>
                <a:latin typeface="+mj-lt"/>
                <a:ea typeface="+mj-ea"/>
                <a:cs typeface="+mj-cs"/>
              </a:defRPr>
            </a:lvl1pPr>
          </a:lstStyle>
          <a:p>
            <a:r>
              <a:rPr lang="en-US" sz="8000" dirty="0" smtClean="0"/>
              <a:t>Rapid divergence and expansion of the papaya X chromosome compared to its ancestral autosome</a:t>
            </a:r>
            <a:endParaRPr lang="en-US" sz="8000" dirty="0"/>
          </a:p>
        </p:txBody>
      </p:sp>
      <p:sp>
        <p:nvSpPr>
          <p:cNvPr id="10" name="TextBox 9"/>
          <p:cNvSpPr txBox="1"/>
          <p:nvPr/>
        </p:nvSpPr>
        <p:spPr>
          <a:xfrm>
            <a:off x="2745105" y="3291415"/>
            <a:ext cx="27473910" cy="830997"/>
          </a:xfrm>
          <a:prstGeom prst="rect">
            <a:avLst/>
          </a:prstGeom>
          <a:noFill/>
        </p:spPr>
        <p:txBody>
          <a:bodyPr wrap="square" rtlCol="0">
            <a:spAutoFit/>
          </a:bodyPr>
          <a:lstStyle/>
          <a:p>
            <a:pPr algn="ctr"/>
            <a:r>
              <a:rPr lang="en-US" sz="4800" dirty="0" smtClean="0"/>
              <a:t>Andrea R. Gschwend</a:t>
            </a:r>
            <a:r>
              <a:rPr lang="en-US" sz="4800" baseline="30000" dirty="0" smtClean="0"/>
              <a:t>1</a:t>
            </a:r>
            <a:r>
              <a:rPr lang="en-US" sz="4800" dirty="0" smtClean="0"/>
              <a:t>, </a:t>
            </a:r>
            <a:r>
              <a:rPr lang="en-US" sz="4800" dirty="0" err="1"/>
              <a:t>Qingyi</a:t>
            </a:r>
            <a:r>
              <a:rPr lang="en-US" sz="4800" dirty="0"/>
              <a:t> </a:t>
            </a:r>
            <a:r>
              <a:rPr lang="en-US" sz="4800" dirty="0" smtClean="0"/>
              <a:t>Yu</a:t>
            </a:r>
            <a:r>
              <a:rPr lang="en-US" sz="4800" baseline="30000" dirty="0" smtClean="0"/>
              <a:t>2</a:t>
            </a:r>
            <a:r>
              <a:rPr lang="en-US" sz="4800" dirty="0" smtClean="0"/>
              <a:t>,</a:t>
            </a:r>
            <a:r>
              <a:rPr lang="en-US" sz="4800" baseline="30000" dirty="0" smtClean="0"/>
              <a:t> </a:t>
            </a:r>
            <a:r>
              <a:rPr lang="en-US" sz="4800" dirty="0" err="1" smtClean="0"/>
              <a:t>Fanchang</a:t>
            </a:r>
            <a:r>
              <a:rPr lang="en-US" sz="4800" dirty="0" smtClean="0"/>
              <a:t> Zeng</a:t>
            </a:r>
            <a:r>
              <a:rPr lang="en-US" sz="4800" baseline="30000" dirty="0" smtClean="0"/>
              <a:t>1</a:t>
            </a:r>
            <a:r>
              <a:rPr lang="en-US" sz="4800" dirty="0" smtClean="0"/>
              <a:t>, Robert VanBuren</a:t>
            </a:r>
            <a:r>
              <a:rPr lang="en-US" sz="4800" baseline="30000" dirty="0" smtClean="0"/>
              <a:t>1</a:t>
            </a:r>
            <a:r>
              <a:rPr lang="en-US" sz="4800" dirty="0" smtClean="0"/>
              <a:t>, </a:t>
            </a:r>
            <a:r>
              <a:rPr lang="en-US" sz="4800" dirty="0"/>
              <a:t>Rishi </a:t>
            </a:r>
            <a:r>
              <a:rPr lang="en-US" sz="4800" dirty="0" smtClean="0"/>
              <a:t>Aryal</a:t>
            </a:r>
            <a:r>
              <a:rPr lang="en-US" sz="4800" baseline="30000" dirty="0" smtClean="0"/>
              <a:t>1</a:t>
            </a:r>
            <a:r>
              <a:rPr lang="en-US" sz="4800" dirty="0" smtClean="0"/>
              <a:t>, Jennifer </a:t>
            </a:r>
            <a:r>
              <a:rPr lang="en-US" sz="4800" dirty="0" smtClean="0"/>
              <a:t>Han</a:t>
            </a:r>
            <a:r>
              <a:rPr lang="en-US" sz="4800" baseline="30000" dirty="0" smtClean="0"/>
              <a:t>1</a:t>
            </a:r>
            <a:r>
              <a:rPr lang="en-US" sz="4800" dirty="0" smtClean="0"/>
              <a:t>, </a:t>
            </a:r>
            <a:r>
              <a:rPr lang="en-US" sz="4800" dirty="0" smtClean="0"/>
              <a:t>Ray Ming</a:t>
            </a:r>
            <a:r>
              <a:rPr lang="en-US" sz="4800" baseline="30000" dirty="0" smtClean="0"/>
              <a:t>1</a:t>
            </a:r>
            <a:r>
              <a:rPr lang="en-US" sz="4800" dirty="0" smtClean="0"/>
              <a:t> </a:t>
            </a:r>
            <a:endParaRPr lang="en-US" sz="4800" dirty="0"/>
          </a:p>
        </p:txBody>
      </p:sp>
      <p:sp>
        <p:nvSpPr>
          <p:cNvPr id="11" name="TextBox 10"/>
          <p:cNvSpPr txBox="1"/>
          <p:nvPr/>
        </p:nvSpPr>
        <p:spPr>
          <a:xfrm>
            <a:off x="8003038" y="4428340"/>
            <a:ext cx="16992600" cy="1077218"/>
          </a:xfrm>
          <a:prstGeom prst="rect">
            <a:avLst/>
          </a:prstGeom>
          <a:noFill/>
        </p:spPr>
        <p:txBody>
          <a:bodyPr wrap="square" rtlCol="0">
            <a:spAutoFit/>
          </a:bodyPr>
          <a:lstStyle/>
          <a:p>
            <a:pPr marL="742950" indent="-742950">
              <a:buAutoNum type="arabicPeriod"/>
            </a:pPr>
            <a:r>
              <a:rPr lang="en-US" sz="3200" dirty="0" smtClean="0"/>
              <a:t>Department of Plant Biology, University of Illinois at Urbana-Champaign, Urbana, IL 61801, USA</a:t>
            </a:r>
          </a:p>
          <a:p>
            <a:pPr marL="742950" indent="-742950">
              <a:buAutoNum type="arabicPeriod"/>
            </a:pPr>
            <a:r>
              <a:rPr lang="en-US" sz="3200" dirty="0" smtClean="0"/>
              <a:t>Texas </a:t>
            </a:r>
            <a:r>
              <a:rPr lang="en-US" sz="3200" dirty="0" err="1" smtClean="0"/>
              <a:t>AgriLife</a:t>
            </a:r>
            <a:r>
              <a:rPr lang="en-US" sz="3200" dirty="0" smtClean="0"/>
              <a:t> Research, Texas A&amp;M University, Weslaco, Texas 78596, USA</a:t>
            </a:r>
            <a:endParaRPr lang="en-US" sz="3200" dirty="0"/>
          </a:p>
        </p:txBody>
      </p:sp>
      <p:sp>
        <p:nvSpPr>
          <p:cNvPr id="13" name="TextBox 12"/>
          <p:cNvSpPr txBox="1"/>
          <p:nvPr/>
        </p:nvSpPr>
        <p:spPr>
          <a:xfrm>
            <a:off x="1037040" y="29221698"/>
            <a:ext cx="13647852" cy="2308324"/>
          </a:xfrm>
          <a:prstGeom prst="rect">
            <a:avLst/>
          </a:prstGeom>
          <a:noFill/>
        </p:spPr>
        <p:txBody>
          <a:bodyPr wrap="square" rtlCol="0">
            <a:spAutoFit/>
          </a:bodyPr>
          <a:lstStyle/>
          <a:p>
            <a:pPr algn="just"/>
            <a:r>
              <a:rPr lang="en-US" sz="3600" b="1" dirty="0" smtClean="0"/>
              <a:t>Figure 1. a) </a:t>
            </a:r>
            <a:r>
              <a:rPr lang="en-US" sz="3600" dirty="0" smtClean="0"/>
              <a:t>Expansion in the syntenic regions of 16 BACs and 2 </a:t>
            </a:r>
            <a:r>
              <a:rPr lang="en-US" sz="3600" dirty="0" err="1" smtClean="0"/>
              <a:t>contigs</a:t>
            </a:r>
            <a:r>
              <a:rPr lang="en-US" sz="3600" dirty="0" smtClean="0"/>
              <a:t> found in the </a:t>
            </a:r>
            <a:r>
              <a:rPr lang="en-US" sz="3600" dirty="0" smtClean="0"/>
              <a:t>papaya X-specific </a:t>
            </a:r>
            <a:r>
              <a:rPr lang="en-US" sz="3600" dirty="0" smtClean="0"/>
              <a:t>region </a:t>
            </a:r>
            <a:r>
              <a:rPr lang="en-US" sz="3600" dirty="0" smtClean="0"/>
              <a:t>compared </a:t>
            </a:r>
            <a:r>
              <a:rPr lang="en-US" sz="3600" dirty="0" smtClean="0"/>
              <a:t>to its corresponding 11 monoica BACs. </a:t>
            </a:r>
            <a:r>
              <a:rPr lang="en-US" sz="3600" dirty="0" smtClean="0"/>
              <a:t> </a:t>
            </a:r>
            <a:r>
              <a:rPr lang="en-US" sz="3600" b="1" dirty="0" smtClean="0"/>
              <a:t>b</a:t>
            </a:r>
            <a:r>
              <a:rPr lang="en-US" sz="3600" b="1" dirty="0" smtClean="0"/>
              <a:t>) </a:t>
            </a:r>
            <a:r>
              <a:rPr lang="en-US" sz="3600" dirty="0" smtClean="0"/>
              <a:t>Expansion of the syntenic region of one monoica autosomal BAC compared to its corresponding papaya autosomal BAC.</a:t>
            </a:r>
            <a:endParaRPr lang="en-US" sz="3600" dirty="0"/>
          </a:p>
        </p:txBody>
      </p:sp>
      <p:sp>
        <p:nvSpPr>
          <p:cNvPr id="24" name="Rectangle 23"/>
          <p:cNvSpPr/>
          <p:nvPr/>
        </p:nvSpPr>
        <p:spPr>
          <a:xfrm>
            <a:off x="15609760" y="24606975"/>
            <a:ext cx="16227540" cy="6494085"/>
          </a:xfrm>
          <a:prstGeom prst="rect">
            <a:avLst/>
          </a:prstGeom>
        </p:spPr>
        <p:txBody>
          <a:bodyPr wrap="square">
            <a:spAutoFit/>
          </a:bodyPr>
          <a:lstStyle/>
          <a:p>
            <a:pPr algn="just"/>
            <a:r>
              <a:rPr lang="en-US" sz="5000" b="1" dirty="0" smtClean="0"/>
              <a:t>Conclusions:</a:t>
            </a:r>
          </a:p>
          <a:p>
            <a:pPr algn="just"/>
            <a:endParaRPr lang="en-US" sz="1000" b="1" dirty="0" smtClean="0"/>
          </a:p>
          <a:p>
            <a:pPr marL="685800" indent="-685800" algn="just">
              <a:buFont typeface="Wingdings" pitchFamily="2" charset="2"/>
              <a:buChar char="v"/>
            </a:pPr>
            <a:r>
              <a:rPr lang="en-US" sz="3600" dirty="0" smtClean="0"/>
              <a:t>The papaya X-specific region showed marked expansion </a:t>
            </a:r>
            <a:r>
              <a:rPr lang="en-US" sz="3600" dirty="0"/>
              <a:t>compared to the ancestral autosome in monoica. </a:t>
            </a:r>
            <a:r>
              <a:rPr lang="en-US" sz="3600" dirty="0" smtClean="0"/>
              <a:t>The </a:t>
            </a:r>
            <a:r>
              <a:rPr lang="en-US" sz="3600" dirty="0"/>
              <a:t>monoica </a:t>
            </a:r>
            <a:r>
              <a:rPr lang="en-US" sz="3600" dirty="0" smtClean="0"/>
              <a:t>autosome </a:t>
            </a:r>
            <a:r>
              <a:rPr lang="en-US" sz="3600" dirty="0"/>
              <a:t>expanded </a:t>
            </a:r>
            <a:r>
              <a:rPr lang="en-US" sz="3600" dirty="0" smtClean="0"/>
              <a:t>compared </a:t>
            </a:r>
            <a:r>
              <a:rPr lang="en-US" sz="3600" dirty="0"/>
              <a:t>to the corresponding </a:t>
            </a:r>
            <a:r>
              <a:rPr lang="en-US" sz="3600" dirty="0" smtClean="0"/>
              <a:t>autosomal BAC </a:t>
            </a:r>
            <a:r>
              <a:rPr lang="en-US" sz="3600" dirty="0"/>
              <a:t>in </a:t>
            </a:r>
            <a:r>
              <a:rPr lang="en-US" sz="3600" dirty="0" smtClean="0"/>
              <a:t>papaya, consistent with genome size differences.</a:t>
            </a:r>
          </a:p>
          <a:p>
            <a:pPr marL="685800" indent="-685800" algn="just">
              <a:buFont typeface="Wingdings" pitchFamily="2" charset="2"/>
              <a:buChar char="v"/>
            </a:pPr>
            <a:endParaRPr lang="en-US" sz="1200" dirty="0" smtClean="0"/>
          </a:p>
          <a:p>
            <a:pPr marL="685800" indent="-685800" algn="just">
              <a:buFont typeface="Wingdings" pitchFamily="2" charset="2"/>
              <a:buChar char="v"/>
            </a:pPr>
            <a:r>
              <a:rPr lang="en-US" sz="3600" dirty="0"/>
              <a:t>The expansion of the papaya X-specific region </a:t>
            </a:r>
            <a:r>
              <a:rPr lang="en-US" sz="3600" dirty="0" smtClean="0"/>
              <a:t>is </a:t>
            </a:r>
            <a:r>
              <a:rPr lang="en-US" sz="3600" dirty="0"/>
              <a:t>largely due to </a:t>
            </a:r>
            <a:r>
              <a:rPr lang="en-US" sz="3600" dirty="0" smtClean="0"/>
              <a:t>the </a:t>
            </a:r>
            <a:r>
              <a:rPr lang="en-US" sz="3600" dirty="0"/>
              <a:t>increase of </a:t>
            </a:r>
            <a:r>
              <a:rPr lang="en-US" sz="3600" dirty="0" smtClean="0"/>
              <a:t>repetitive elements, specifically </a:t>
            </a:r>
            <a:r>
              <a:rPr lang="en-US" sz="3600" dirty="0"/>
              <a:t>LTR </a:t>
            </a:r>
            <a:r>
              <a:rPr lang="en-US" sz="3600" dirty="0" err="1" smtClean="0"/>
              <a:t>retrotransposons</a:t>
            </a:r>
            <a:r>
              <a:rPr lang="en-US" sz="3600" dirty="0" smtClean="0"/>
              <a:t>.</a:t>
            </a:r>
          </a:p>
          <a:p>
            <a:pPr marL="685800" indent="-685800" algn="just">
              <a:buFont typeface="Wingdings" pitchFamily="2" charset="2"/>
              <a:buChar char="v"/>
            </a:pPr>
            <a:endParaRPr lang="en-US" sz="1200" dirty="0" smtClean="0"/>
          </a:p>
          <a:p>
            <a:pPr marL="685800" indent="-685800" algn="just">
              <a:buFont typeface="Wingdings" pitchFamily="2" charset="2"/>
              <a:buChar char="v"/>
            </a:pPr>
            <a:r>
              <a:rPr lang="en-US" sz="3600" dirty="0" smtClean="0"/>
              <a:t>The papaya sex specific regions gained a considerable number of genes compared to the corresponding monoica region.  The autosomal region of papaya and monoica, had a greater gene density </a:t>
            </a:r>
            <a:r>
              <a:rPr lang="en-US" sz="3600" dirty="0"/>
              <a:t>and the majority of genes </a:t>
            </a:r>
            <a:r>
              <a:rPr lang="en-US" sz="3600" dirty="0" smtClean="0"/>
              <a:t>and gene order were conserved between the two species.     </a:t>
            </a:r>
          </a:p>
        </p:txBody>
      </p:sp>
      <p:pic>
        <p:nvPicPr>
          <p:cNvPr id="26" name="Picture 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3133" y="19938738"/>
            <a:ext cx="8031564" cy="8689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7" name="Picture 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9372600" y="21562832"/>
            <a:ext cx="5181599" cy="54648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 name="TextBox 27"/>
          <p:cNvSpPr txBox="1"/>
          <p:nvPr/>
        </p:nvSpPr>
        <p:spPr>
          <a:xfrm>
            <a:off x="1948491" y="18538355"/>
            <a:ext cx="2775909" cy="1077218"/>
          </a:xfrm>
          <a:prstGeom prst="rect">
            <a:avLst/>
          </a:prstGeom>
          <a:noFill/>
        </p:spPr>
        <p:txBody>
          <a:bodyPr wrap="square" rtlCol="0">
            <a:spAutoFit/>
          </a:bodyPr>
          <a:lstStyle/>
          <a:p>
            <a:r>
              <a:rPr lang="en-US" sz="3200" b="1" dirty="0"/>
              <a:t>p</a:t>
            </a:r>
            <a:r>
              <a:rPr lang="en-US" sz="3200" b="1" dirty="0" smtClean="0"/>
              <a:t>apaya X-</a:t>
            </a:r>
            <a:r>
              <a:rPr lang="en-US" sz="3200" b="1" dirty="0"/>
              <a:t>s</a:t>
            </a:r>
            <a:r>
              <a:rPr lang="en-US" sz="3200" b="1" dirty="0" smtClean="0"/>
              <a:t>pecific BACs</a:t>
            </a:r>
            <a:endParaRPr lang="en-US" sz="3200" b="1" dirty="0"/>
          </a:p>
        </p:txBody>
      </p:sp>
      <p:sp>
        <p:nvSpPr>
          <p:cNvPr id="29" name="TextBox 28"/>
          <p:cNvSpPr txBox="1"/>
          <p:nvPr/>
        </p:nvSpPr>
        <p:spPr>
          <a:xfrm>
            <a:off x="5409262" y="18369078"/>
            <a:ext cx="2795435" cy="1569660"/>
          </a:xfrm>
          <a:prstGeom prst="rect">
            <a:avLst/>
          </a:prstGeom>
          <a:noFill/>
        </p:spPr>
        <p:txBody>
          <a:bodyPr wrap="square" rtlCol="0">
            <a:spAutoFit/>
          </a:bodyPr>
          <a:lstStyle/>
          <a:p>
            <a:r>
              <a:rPr lang="en-US" sz="3200" b="1" dirty="0"/>
              <a:t>m</a:t>
            </a:r>
            <a:r>
              <a:rPr lang="en-US" sz="3200" b="1" dirty="0" smtClean="0"/>
              <a:t>onoica corresponding BACs</a:t>
            </a:r>
            <a:endParaRPr lang="en-US" sz="3200" b="1" dirty="0"/>
          </a:p>
        </p:txBody>
      </p:sp>
      <p:sp>
        <p:nvSpPr>
          <p:cNvPr id="32" name="TextBox 31"/>
          <p:cNvSpPr txBox="1"/>
          <p:nvPr/>
        </p:nvSpPr>
        <p:spPr>
          <a:xfrm>
            <a:off x="9741639" y="18369078"/>
            <a:ext cx="2654415" cy="1569660"/>
          </a:xfrm>
          <a:prstGeom prst="rect">
            <a:avLst/>
          </a:prstGeom>
          <a:noFill/>
        </p:spPr>
        <p:txBody>
          <a:bodyPr wrap="square" rtlCol="0">
            <a:spAutoFit/>
          </a:bodyPr>
          <a:lstStyle/>
          <a:p>
            <a:r>
              <a:rPr lang="en-US" sz="3200" b="1" dirty="0"/>
              <a:t>p</a:t>
            </a:r>
            <a:r>
              <a:rPr lang="en-US" sz="3200" b="1" dirty="0" smtClean="0"/>
              <a:t>apaya autosomal BAC</a:t>
            </a:r>
            <a:endParaRPr lang="en-US" sz="3200" b="1" dirty="0"/>
          </a:p>
        </p:txBody>
      </p:sp>
      <p:sp>
        <p:nvSpPr>
          <p:cNvPr id="34" name="TextBox 33"/>
          <p:cNvSpPr txBox="1"/>
          <p:nvPr/>
        </p:nvSpPr>
        <p:spPr>
          <a:xfrm>
            <a:off x="11983631" y="18292134"/>
            <a:ext cx="2932219" cy="1569660"/>
          </a:xfrm>
          <a:prstGeom prst="rect">
            <a:avLst/>
          </a:prstGeom>
          <a:noFill/>
        </p:spPr>
        <p:txBody>
          <a:bodyPr wrap="square" rtlCol="0">
            <a:spAutoFit/>
          </a:bodyPr>
          <a:lstStyle/>
          <a:p>
            <a:r>
              <a:rPr lang="en-US" sz="3200" b="1" dirty="0"/>
              <a:t>m</a:t>
            </a:r>
            <a:r>
              <a:rPr lang="en-US" sz="3200" b="1" dirty="0" smtClean="0"/>
              <a:t>onoica corresponding BAC</a:t>
            </a:r>
            <a:endParaRPr lang="en-US" sz="3200" b="1" dirty="0"/>
          </a:p>
        </p:txBody>
      </p:sp>
      <p:sp>
        <p:nvSpPr>
          <p:cNvPr id="35" name="TextBox 34"/>
          <p:cNvSpPr txBox="1"/>
          <p:nvPr/>
        </p:nvSpPr>
        <p:spPr>
          <a:xfrm>
            <a:off x="2178996" y="28366312"/>
            <a:ext cx="1682467" cy="523220"/>
          </a:xfrm>
          <a:prstGeom prst="rect">
            <a:avLst/>
          </a:prstGeom>
          <a:noFill/>
        </p:spPr>
        <p:txBody>
          <a:bodyPr wrap="square" rtlCol="0">
            <a:spAutoFit/>
          </a:bodyPr>
          <a:lstStyle/>
          <a:p>
            <a:r>
              <a:rPr lang="en-US" sz="2800" b="1" dirty="0" smtClean="0"/>
              <a:t>2.56Mb </a:t>
            </a:r>
            <a:endParaRPr lang="en-US" sz="2800" b="1" dirty="0"/>
          </a:p>
        </p:txBody>
      </p:sp>
      <p:sp>
        <p:nvSpPr>
          <p:cNvPr id="36" name="TextBox 35"/>
          <p:cNvSpPr txBox="1"/>
          <p:nvPr/>
        </p:nvSpPr>
        <p:spPr>
          <a:xfrm>
            <a:off x="6303576" y="26181336"/>
            <a:ext cx="1605974" cy="523220"/>
          </a:xfrm>
          <a:prstGeom prst="rect">
            <a:avLst/>
          </a:prstGeom>
          <a:noFill/>
        </p:spPr>
        <p:txBody>
          <a:bodyPr wrap="square" rtlCol="0">
            <a:spAutoFit/>
          </a:bodyPr>
          <a:lstStyle/>
          <a:p>
            <a:r>
              <a:rPr lang="en-US" sz="2800" b="1" dirty="0" smtClean="0"/>
              <a:t>1.1 Mb </a:t>
            </a:r>
            <a:endParaRPr lang="en-US" sz="2800" b="1" dirty="0"/>
          </a:p>
        </p:txBody>
      </p:sp>
      <p:sp>
        <p:nvSpPr>
          <p:cNvPr id="37" name="TextBox 36"/>
          <p:cNvSpPr txBox="1"/>
          <p:nvPr/>
        </p:nvSpPr>
        <p:spPr>
          <a:xfrm>
            <a:off x="9864064" y="25412222"/>
            <a:ext cx="1718335" cy="523220"/>
          </a:xfrm>
          <a:prstGeom prst="rect">
            <a:avLst/>
          </a:prstGeom>
          <a:noFill/>
        </p:spPr>
        <p:txBody>
          <a:bodyPr wrap="square" rtlCol="0">
            <a:spAutoFit/>
          </a:bodyPr>
          <a:lstStyle/>
          <a:p>
            <a:r>
              <a:rPr lang="en-US" sz="2800" b="1" dirty="0" smtClean="0"/>
              <a:t>72.8 kb </a:t>
            </a:r>
            <a:endParaRPr lang="en-US" sz="2800" b="1" dirty="0"/>
          </a:p>
        </p:txBody>
      </p:sp>
      <p:sp>
        <p:nvSpPr>
          <p:cNvPr id="38" name="TextBox 37"/>
          <p:cNvSpPr txBox="1"/>
          <p:nvPr/>
        </p:nvSpPr>
        <p:spPr>
          <a:xfrm>
            <a:off x="12599941" y="26766112"/>
            <a:ext cx="1682467" cy="523220"/>
          </a:xfrm>
          <a:prstGeom prst="rect">
            <a:avLst/>
          </a:prstGeom>
          <a:noFill/>
        </p:spPr>
        <p:txBody>
          <a:bodyPr wrap="square" rtlCol="0">
            <a:spAutoFit/>
          </a:bodyPr>
          <a:lstStyle/>
          <a:p>
            <a:r>
              <a:rPr lang="en-US" sz="2800" b="1" dirty="0" smtClean="0"/>
              <a:t>101.3 kb </a:t>
            </a:r>
            <a:endParaRPr lang="en-US" sz="2800" b="1" dirty="0"/>
          </a:p>
        </p:txBody>
      </p:sp>
      <p:sp>
        <p:nvSpPr>
          <p:cNvPr id="39" name="TextBox 38"/>
          <p:cNvSpPr txBox="1"/>
          <p:nvPr/>
        </p:nvSpPr>
        <p:spPr>
          <a:xfrm>
            <a:off x="1037040" y="18409099"/>
            <a:ext cx="903690" cy="646331"/>
          </a:xfrm>
          <a:prstGeom prst="rect">
            <a:avLst/>
          </a:prstGeom>
          <a:noFill/>
        </p:spPr>
        <p:txBody>
          <a:bodyPr wrap="square" rtlCol="0">
            <a:spAutoFit/>
          </a:bodyPr>
          <a:lstStyle/>
          <a:p>
            <a:r>
              <a:rPr lang="en-US" sz="3600" b="1" dirty="0" smtClean="0"/>
              <a:t>a)</a:t>
            </a:r>
            <a:endParaRPr lang="en-US" sz="3600" b="1" dirty="0"/>
          </a:p>
        </p:txBody>
      </p:sp>
      <p:sp>
        <p:nvSpPr>
          <p:cNvPr id="41" name="TextBox 40"/>
          <p:cNvSpPr txBox="1"/>
          <p:nvPr/>
        </p:nvSpPr>
        <p:spPr>
          <a:xfrm>
            <a:off x="8708648" y="18369078"/>
            <a:ext cx="903690" cy="646331"/>
          </a:xfrm>
          <a:prstGeom prst="rect">
            <a:avLst/>
          </a:prstGeom>
          <a:noFill/>
        </p:spPr>
        <p:txBody>
          <a:bodyPr wrap="square" rtlCol="0">
            <a:spAutoFit/>
          </a:bodyPr>
          <a:lstStyle/>
          <a:p>
            <a:r>
              <a:rPr lang="en-US" sz="3600" b="1" dirty="0"/>
              <a:t>b</a:t>
            </a:r>
            <a:r>
              <a:rPr lang="en-US" sz="3600" b="1" dirty="0" smtClean="0"/>
              <a:t>)</a:t>
            </a:r>
            <a:endParaRPr lang="en-US" sz="3600" b="1" dirty="0"/>
          </a:p>
        </p:txBody>
      </p:sp>
      <p:sp>
        <p:nvSpPr>
          <p:cNvPr id="42" name="TextBox 41"/>
          <p:cNvSpPr txBox="1"/>
          <p:nvPr/>
        </p:nvSpPr>
        <p:spPr>
          <a:xfrm>
            <a:off x="3217212" y="21466486"/>
            <a:ext cx="1202387" cy="646331"/>
          </a:xfrm>
          <a:prstGeom prst="rect">
            <a:avLst/>
          </a:prstGeom>
          <a:noFill/>
        </p:spPr>
        <p:txBody>
          <a:bodyPr wrap="square" rtlCol="0">
            <a:spAutoFit/>
          </a:bodyPr>
          <a:lstStyle/>
          <a:p>
            <a:r>
              <a:rPr lang="en-US" sz="3600" b="1" dirty="0" smtClean="0"/>
              <a:t>45%</a:t>
            </a:r>
            <a:endParaRPr lang="en-US" sz="3600" b="1" dirty="0"/>
          </a:p>
        </p:txBody>
      </p:sp>
      <p:sp>
        <p:nvSpPr>
          <p:cNvPr id="43" name="TextBox 42"/>
          <p:cNvSpPr txBox="1"/>
          <p:nvPr/>
        </p:nvSpPr>
        <p:spPr>
          <a:xfrm>
            <a:off x="5640944" y="25935442"/>
            <a:ext cx="903690" cy="646331"/>
          </a:xfrm>
          <a:prstGeom prst="rect">
            <a:avLst/>
          </a:prstGeom>
          <a:noFill/>
        </p:spPr>
        <p:txBody>
          <a:bodyPr wrap="square" rtlCol="0">
            <a:spAutoFit/>
          </a:bodyPr>
          <a:lstStyle/>
          <a:p>
            <a:r>
              <a:rPr lang="en-US" sz="3600" b="1" dirty="0" smtClean="0"/>
              <a:t>5%</a:t>
            </a:r>
            <a:endParaRPr lang="en-US" sz="3600" b="1" dirty="0"/>
          </a:p>
        </p:txBody>
      </p:sp>
      <p:sp>
        <p:nvSpPr>
          <p:cNvPr id="44" name="TextBox 43"/>
          <p:cNvSpPr txBox="1"/>
          <p:nvPr/>
        </p:nvSpPr>
        <p:spPr>
          <a:xfrm>
            <a:off x="3217212" y="26119781"/>
            <a:ext cx="1202386" cy="646331"/>
          </a:xfrm>
          <a:prstGeom prst="rect">
            <a:avLst/>
          </a:prstGeom>
          <a:noFill/>
        </p:spPr>
        <p:txBody>
          <a:bodyPr wrap="square" rtlCol="0">
            <a:spAutoFit/>
          </a:bodyPr>
          <a:lstStyle/>
          <a:p>
            <a:r>
              <a:rPr lang="en-US" sz="3600" b="1" dirty="0" smtClean="0"/>
              <a:t>56%</a:t>
            </a:r>
            <a:endParaRPr lang="en-US" sz="3600" b="1" dirty="0"/>
          </a:p>
        </p:txBody>
      </p:sp>
      <p:sp>
        <p:nvSpPr>
          <p:cNvPr id="45" name="TextBox 44"/>
          <p:cNvSpPr txBox="1"/>
          <p:nvPr/>
        </p:nvSpPr>
        <p:spPr>
          <a:xfrm>
            <a:off x="11963399" y="23636994"/>
            <a:ext cx="1110162" cy="646331"/>
          </a:xfrm>
          <a:prstGeom prst="rect">
            <a:avLst/>
          </a:prstGeom>
          <a:noFill/>
        </p:spPr>
        <p:txBody>
          <a:bodyPr wrap="square" rtlCol="0">
            <a:spAutoFit/>
          </a:bodyPr>
          <a:lstStyle/>
          <a:p>
            <a:r>
              <a:rPr lang="en-US" sz="3600" b="1" dirty="0" smtClean="0"/>
              <a:t>62%</a:t>
            </a:r>
            <a:endParaRPr lang="en-US" sz="3600" b="1" dirty="0"/>
          </a:p>
        </p:txBody>
      </p:sp>
      <p:pic>
        <p:nvPicPr>
          <p:cNvPr id="46" name="Picture 45"/>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0332678" y="1123383"/>
            <a:ext cx="1523997" cy="19738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3" name="Table 32"/>
          <p:cNvGraphicFramePr>
            <a:graphicFrameLocks noGrp="1"/>
          </p:cNvGraphicFramePr>
          <p:nvPr>
            <p:extLst>
              <p:ext uri="{D42A27DB-BD31-4B8C-83A1-F6EECF244321}">
                <p14:modId xmlns:p14="http://schemas.microsoft.com/office/powerpoint/2010/main" val="36422372"/>
              </p:ext>
            </p:extLst>
          </p:nvPr>
        </p:nvGraphicFramePr>
        <p:xfrm>
          <a:off x="15647861" y="11490588"/>
          <a:ext cx="16208814" cy="5130177"/>
        </p:xfrm>
        <a:graphic>
          <a:graphicData uri="http://schemas.openxmlformats.org/drawingml/2006/table">
            <a:tbl>
              <a:tblPr>
                <a:tableStyleId>{21E4AEA4-8DFA-4A89-87EB-49C32662AFE0}</a:tableStyleId>
              </a:tblPr>
              <a:tblGrid>
                <a:gridCol w="3495019"/>
                <a:gridCol w="3327053"/>
                <a:gridCol w="2772544"/>
                <a:gridCol w="2957380"/>
                <a:gridCol w="3656818"/>
              </a:tblGrid>
              <a:tr h="1224598">
                <a:tc>
                  <a:txBody>
                    <a:bodyPr/>
                    <a:lstStyle/>
                    <a:p>
                      <a:pPr algn="ctr" fontAlgn="ctr"/>
                      <a:endParaRPr lang="en-US" sz="3000" b="1" i="0" u="none" strike="noStrike" dirty="0">
                        <a:solidFill>
                          <a:srgbClr val="000000"/>
                        </a:solidFill>
                        <a:effectLst/>
                        <a:latin typeface="Times New Roman"/>
                      </a:endParaRPr>
                    </a:p>
                  </a:txBody>
                  <a:tcPr marL="9525" marR="9525" marT="9525" marB="0" anchor="ctr"/>
                </a:tc>
                <a:tc>
                  <a:txBody>
                    <a:bodyPr/>
                    <a:lstStyle/>
                    <a:p>
                      <a:pPr algn="ctr"/>
                      <a:r>
                        <a:rPr lang="en-US" sz="3200" u="none" strike="noStrike" dirty="0" smtClean="0">
                          <a:effectLst/>
                        </a:rPr>
                        <a:t>Papaya</a:t>
                      </a:r>
                      <a:r>
                        <a:rPr lang="en-US" sz="3200" u="none" strike="noStrike" baseline="0" dirty="0" smtClean="0">
                          <a:effectLst/>
                        </a:rPr>
                        <a:t> X</a:t>
                      </a:r>
                      <a:r>
                        <a:rPr lang="en-US" sz="3200" u="none" strike="noStrike" dirty="0" smtClean="0">
                          <a:effectLst/>
                        </a:rPr>
                        <a:t>-specific BACS (2,545 kb)</a:t>
                      </a:r>
                      <a:endParaRPr lang="en-US" sz="3200" dirty="0"/>
                    </a:p>
                  </a:txBody>
                  <a:tcPr marL="9525" marR="9525" marT="9525" marB="0" anchor="ctr"/>
                </a:tc>
                <a:tc>
                  <a:txBody>
                    <a:bodyPr/>
                    <a:lstStyle/>
                    <a:p>
                      <a:pPr marL="0" marR="0" indent="0" algn="ctr" defTabSz="3762024" rtl="0" eaLnBrk="1" fontAlgn="auto" latinLnBrk="0" hangingPunct="1">
                        <a:lnSpc>
                          <a:spcPct val="100000"/>
                        </a:lnSpc>
                        <a:spcBef>
                          <a:spcPts val="0"/>
                        </a:spcBef>
                        <a:spcAft>
                          <a:spcPts val="0"/>
                        </a:spcAft>
                        <a:buClrTx/>
                        <a:buSzTx/>
                        <a:buFontTx/>
                        <a:buNone/>
                        <a:tabLst/>
                        <a:defRPr/>
                      </a:pPr>
                      <a:r>
                        <a:rPr lang="it-IT" sz="3200" u="none" strike="noStrike" dirty="0" smtClean="0">
                          <a:effectLst/>
                        </a:rPr>
                        <a:t>monoica X region BACS (1,082 kb)</a:t>
                      </a:r>
                      <a:endParaRPr lang="it-IT" sz="3200" b="1" i="0" u="none" strike="noStrike" dirty="0" smtClean="0">
                        <a:solidFill>
                          <a:srgbClr val="000000"/>
                        </a:solidFill>
                        <a:effectLst/>
                        <a:latin typeface="Times New Roman"/>
                      </a:endParaRPr>
                    </a:p>
                  </a:txBody>
                  <a:tcPr marL="9525" marR="9525" marT="9525" marB="0" anchor="ctr"/>
                </a:tc>
                <a:tc>
                  <a:txBody>
                    <a:bodyPr/>
                    <a:lstStyle/>
                    <a:p>
                      <a:pPr marL="0" marR="0" indent="0" algn="ctr" defTabSz="3762024" rtl="0" eaLnBrk="1" fontAlgn="auto" latinLnBrk="0" hangingPunct="1">
                        <a:lnSpc>
                          <a:spcPct val="100000"/>
                        </a:lnSpc>
                        <a:spcBef>
                          <a:spcPts val="0"/>
                        </a:spcBef>
                        <a:spcAft>
                          <a:spcPts val="0"/>
                        </a:spcAft>
                        <a:buClrTx/>
                        <a:buSzTx/>
                        <a:buFontTx/>
                        <a:buNone/>
                        <a:tabLst/>
                        <a:defRPr/>
                      </a:pPr>
                      <a:r>
                        <a:rPr lang="en-US" sz="3200" u="none" strike="noStrike" dirty="0" smtClean="0">
                          <a:effectLst/>
                        </a:rPr>
                        <a:t>papaya genome (271,000 kb)</a:t>
                      </a:r>
                      <a:endParaRPr lang="en-US" sz="3200" b="1" i="0" u="none" strike="noStrike" dirty="0" smtClean="0">
                        <a:solidFill>
                          <a:srgbClr val="000000"/>
                        </a:solidFill>
                        <a:effectLst/>
                        <a:latin typeface="Times New Roman"/>
                      </a:endParaRPr>
                    </a:p>
                  </a:txBody>
                  <a:tcPr marL="9525" marR="9525" marT="9525" marB="0" anchor="ctr"/>
                </a:tc>
                <a:tc>
                  <a:txBody>
                    <a:bodyPr/>
                    <a:lstStyle/>
                    <a:p>
                      <a:pPr marL="0" marR="0" indent="0" algn="ctr" defTabSz="3762024" rtl="0" eaLnBrk="1" fontAlgn="auto" latinLnBrk="0" hangingPunct="1">
                        <a:lnSpc>
                          <a:spcPct val="100000"/>
                        </a:lnSpc>
                        <a:spcBef>
                          <a:spcPts val="0"/>
                        </a:spcBef>
                        <a:spcAft>
                          <a:spcPts val="0"/>
                        </a:spcAft>
                        <a:buClrTx/>
                        <a:buSzTx/>
                        <a:buFontTx/>
                        <a:buNone/>
                        <a:tabLst/>
                        <a:defRPr/>
                      </a:pPr>
                      <a:r>
                        <a:rPr lang="it-IT" sz="3200" u="none" strike="noStrike" dirty="0" smtClean="0">
                          <a:effectLst/>
                        </a:rPr>
                        <a:t>monoica autosome BAC (102 kb)</a:t>
                      </a:r>
                      <a:endParaRPr lang="it-IT" sz="3200" b="1" i="0" u="none" strike="noStrike" dirty="0" smtClean="0">
                        <a:solidFill>
                          <a:srgbClr val="000000"/>
                        </a:solidFill>
                        <a:effectLst/>
                        <a:latin typeface="Times New Roman"/>
                      </a:endParaRPr>
                    </a:p>
                  </a:txBody>
                  <a:tcPr marL="9525" marR="9525" marT="9525" marB="0" anchor="ctr"/>
                </a:tc>
              </a:tr>
              <a:tr h="602029">
                <a:tc>
                  <a:txBody>
                    <a:bodyPr/>
                    <a:lstStyle/>
                    <a:p>
                      <a:pPr algn="l" fontAlgn="ctr"/>
                      <a:r>
                        <a:rPr lang="en-US" sz="3200" u="none" strike="noStrike" dirty="0" err="1" smtClean="0">
                          <a:effectLst/>
                        </a:rPr>
                        <a:t>Retroelements</a:t>
                      </a:r>
                      <a:endParaRPr lang="en-US" sz="3200" b="1" i="0" u="none" strike="noStrike" dirty="0">
                        <a:solidFill>
                          <a:srgbClr val="000000"/>
                        </a:solidFill>
                        <a:effectLst/>
                        <a:latin typeface="Times New Roman"/>
                      </a:endParaRPr>
                    </a:p>
                  </a:txBody>
                  <a:tcPr marL="9525" marR="9525" marT="9525" marB="0" anchor="ctr"/>
                </a:tc>
                <a:tc>
                  <a:txBody>
                    <a:bodyPr/>
                    <a:lstStyle/>
                    <a:p>
                      <a:pPr algn="ctr" fontAlgn="ctr"/>
                      <a:r>
                        <a:rPr lang="en-US" sz="3200" u="none" strike="noStrike" dirty="0">
                          <a:effectLst/>
                        </a:rPr>
                        <a:t>46.4%</a:t>
                      </a:r>
                      <a:endParaRPr lang="en-US" sz="3200" b="0" i="0" u="none" strike="noStrike" dirty="0">
                        <a:solidFill>
                          <a:srgbClr val="000000"/>
                        </a:solidFill>
                        <a:effectLst/>
                        <a:latin typeface="Times New Roman"/>
                      </a:endParaRPr>
                    </a:p>
                  </a:txBody>
                  <a:tcPr marL="9525" marR="9525" marT="9525" marB="0" anchor="ctr"/>
                </a:tc>
                <a:tc>
                  <a:txBody>
                    <a:bodyPr/>
                    <a:lstStyle/>
                    <a:p>
                      <a:pPr algn="ctr" fontAlgn="ctr"/>
                      <a:r>
                        <a:rPr lang="en-US" sz="3200" u="none" strike="noStrike" dirty="0">
                          <a:effectLst/>
                        </a:rPr>
                        <a:t>32.5%</a:t>
                      </a:r>
                      <a:endParaRPr lang="en-US" sz="3200" b="0" i="0" u="none" strike="noStrike" dirty="0">
                        <a:solidFill>
                          <a:srgbClr val="000000"/>
                        </a:solidFill>
                        <a:effectLst/>
                        <a:latin typeface="Times New Roman"/>
                      </a:endParaRPr>
                    </a:p>
                  </a:txBody>
                  <a:tcPr marL="9525" marR="9525" marT="9525" marB="0" anchor="ctr"/>
                </a:tc>
                <a:tc>
                  <a:txBody>
                    <a:bodyPr/>
                    <a:lstStyle/>
                    <a:p>
                      <a:pPr algn="ctr" fontAlgn="ctr"/>
                      <a:r>
                        <a:rPr lang="en-US" sz="3200" u="none" strike="noStrike" dirty="0">
                          <a:effectLst/>
                        </a:rPr>
                        <a:t>42.2%</a:t>
                      </a:r>
                      <a:endParaRPr lang="en-US" sz="3200" b="0" i="0" u="none" strike="noStrike" dirty="0">
                        <a:solidFill>
                          <a:srgbClr val="000000"/>
                        </a:solidFill>
                        <a:effectLst/>
                        <a:latin typeface="Times New Roman"/>
                      </a:endParaRPr>
                    </a:p>
                  </a:txBody>
                  <a:tcPr marL="9525" marR="9525" marT="9525" marB="0" anchor="ctr"/>
                </a:tc>
                <a:tc>
                  <a:txBody>
                    <a:bodyPr/>
                    <a:lstStyle/>
                    <a:p>
                      <a:pPr algn="ctr" fontAlgn="ctr"/>
                      <a:r>
                        <a:rPr lang="en-US" sz="3200" u="none" strike="noStrike" dirty="0">
                          <a:effectLst/>
                        </a:rPr>
                        <a:t>28.4%</a:t>
                      </a:r>
                      <a:endParaRPr lang="en-US" sz="3200" b="0" i="0" u="none" strike="noStrike" dirty="0">
                        <a:solidFill>
                          <a:srgbClr val="000000"/>
                        </a:solidFill>
                        <a:effectLst/>
                        <a:latin typeface="Times New Roman"/>
                      </a:endParaRPr>
                    </a:p>
                  </a:txBody>
                  <a:tcPr marL="9525" marR="9525" marT="9525" marB="0" anchor="ctr"/>
                </a:tc>
              </a:tr>
              <a:tr h="427997">
                <a:tc>
                  <a:txBody>
                    <a:bodyPr/>
                    <a:lstStyle/>
                    <a:p>
                      <a:pPr algn="l" fontAlgn="ctr"/>
                      <a:r>
                        <a:rPr lang="en-US" sz="3200" u="none" strike="noStrike" dirty="0">
                          <a:effectLst/>
                        </a:rPr>
                        <a:t>     LINEs</a:t>
                      </a:r>
                      <a:endParaRPr lang="en-US" sz="3200" b="0" i="0" u="none" strike="noStrike" dirty="0">
                        <a:solidFill>
                          <a:srgbClr val="000000"/>
                        </a:solidFill>
                        <a:effectLst/>
                        <a:latin typeface="Times New Roman"/>
                      </a:endParaRPr>
                    </a:p>
                  </a:txBody>
                  <a:tcPr marL="9525" marR="9525" marT="9525" marB="0" anchor="ctr"/>
                </a:tc>
                <a:tc>
                  <a:txBody>
                    <a:bodyPr/>
                    <a:lstStyle/>
                    <a:p>
                      <a:pPr algn="ctr" fontAlgn="ctr"/>
                      <a:r>
                        <a:rPr lang="en-US" sz="3200" u="none" strike="noStrike" dirty="0">
                          <a:effectLst/>
                        </a:rPr>
                        <a:t>0.9%</a:t>
                      </a:r>
                      <a:endParaRPr lang="en-US" sz="3200" b="0" i="0" u="none" strike="noStrike" dirty="0">
                        <a:solidFill>
                          <a:srgbClr val="000000"/>
                        </a:solidFill>
                        <a:effectLst/>
                        <a:latin typeface="Times New Roman"/>
                      </a:endParaRPr>
                    </a:p>
                  </a:txBody>
                  <a:tcPr marL="9525" marR="9525" marT="9525" marB="0" anchor="ctr"/>
                </a:tc>
                <a:tc>
                  <a:txBody>
                    <a:bodyPr/>
                    <a:lstStyle/>
                    <a:p>
                      <a:pPr algn="ctr" fontAlgn="ctr"/>
                      <a:r>
                        <a:rPr lang="en-US" sz="3200" u="none" strike="noStrike" dirty="0">
                          <a:effectLst/>
                        </a:rPr>
                        <a:t>1.4%</a:t>
                      </a:r>
                      <a:endParaRPr lang="en-US" sz="3200" b="0" i="0" u="none" strike="noStrike" dirty="0">
                        <a:solidFill>
                          <a:srgbClr val="000000"/>
                        </a:solidFill>
                        <a:effectLst/>
                        <a:latin typeface="Times New Roman"/>
                      </a:endParaRPr>
                    </a:p>
                  </a:txBody>
                  <a:tcPr marL="9525" marR="9525" marT="9525" marB="0" anchor="ctr"/>
                </a:tc>
                <a:tc>
                  <a:txBody>
                    <a:bodyPr/>
                    <a:lstStyle/>
                    <a:p>
                      <a:pPr algn="ctr" fontAlgn="ctr"/>
                      <a:r>
                        <a:rPr lang="en-US" sz="3200" u="none" strike="noStrike" dirty="0">
                          <a:effectLst/>
                        </a:rPr>
                        <a:t>1.1%</a:t>
                      </a:r>
                      <a:endParaRPr lang="en-US" sz="3200" b="0" i="0" u="none" strike="noStrike" dirty="0">
                        <a:solidFill>
                          <a:srgbClr val="000000"/>
                        </a:solidFill>
                        <a:effectLst/>
                        <a:latin typeface="Times New Roman"/>
                      </a:endParaRPr>
                    </a:p>
                  </a:txBody>
                  <a:tcPr marL="9525" marR="9525" marT="9525" marB="0" anchor="ctr"/>
                </a:tc>
                <a:tc>
                  <a:txBody>
                    <a:bodyPr/>
                    <a:lstStyle/>
                    <a:p>
                      <a:pPr algn="ctr" fontAlgn="ctr"/>
                      <a:r>
                        <a:rPr lang="en-US" sz="3200" u="none" strike="noStrike" dirty="0">
                          <a:effectLst/>
                        </a:rPr>
                        <a:t>7.8%</a:t>
                      </a:r>
                      <a:endParaRPr lang="en-US" sz="3200" b="0" i="0" u="none" strike="noStrike" dirty="0">
                        <a:solidFill>
                          <a:srgbClr val="000000"/>
                        </a:solidFill>
                        <a:effectLst/>
                        <a:latin typeface="Times New Roman"/>
                      </a:endParaRPr>
                    </a:p>
                  </a:txBody>
                  <a:tcPr marL="9525" marR="9525" marT="9525" marB="0" anchor="ctr"/>
                </a:tc>
              </a:tr>
              <a:tr h="559149">
                <a:tc>
                  <a:txBody>
                    <a:bodyPr/>
                    <a:lstStyle/>
                    <a:p>
                      <a:pPr algn="l" fontAlgn="ctr"/>
                      <a:r>
                        <a:rPr lang="en-US" sz="3200" u="none" strike="noStrike" dirty="0">
                          <a:effectLst/>
                        </a:rPr>
                        <a:t>     </a:t>
                      </a:r>
                      <a:r>
                        <a:rPr lang="en-US" sz="3200" u="none" strike="noStrike" dirty="0" smtClean="0">
                          <a:effectLst/>
                        </a:rPr>
                        <a:t>LTR</a:t>
                      </a:r>
                      <a:r>
                        <a:rPr lang="en-US" sz="3200" u="none" strike="noStrike" baseline="0" dirty="0" smtClean="0">
                          <a:effectLst/>
                        </a:rPr>
                        <a:t> </a:t>
                      </a:r>
                      <a:r>
                        <a:rPr lang="en-US" sz="3200" u="none" strike="noStrike" dirty="0" smtClean="0">
                          <a:effectLst/>
                        </a:rPr>
                        <a:t>elements</a:t>
                      </a:r>
                      <a:endParaRPr lang="en-US" sz="3200" b="0" i="0" u="none" strike="noStrike" dirty="0">
                        <a:solidFill>
                          <a:srgbClr val="000000"/>
                        </a:solidFill>
                        <a:effectLst/>
                        <a:latin typeface="Times New Roman"/>
                      </a:endParaRPr>
                    </a:p>
                  </a:txBody>
                  <a:tcPr marL="9525" marR="9525" marT="9525" marB="0" anchor="ctr"/>
                </a:tc>
                <a:tc>
                  <a:txBody>
                    <a:bodyPr/>
                    <a:lstStyle/>
                    <a:p>
                      <a:pPr algn="ctr" fontAlgn="ctr"/>
                      <a:r>
                        <a:rPr lang="en-US" sz="3200" u="none" strike="noStrike" dirty="0">
                          <a:effectLst/>
                        </a:rPr>
                        <a:t>45.6%</a:t>
                      </a:r>
                      <a:endParaRPr lang="en-US" sz="3200" b="0" i="0" u="none" strike="noStrike" dirty="0">
                        <a:solidFill>
                          <a:srgbClr val="000000"/>
                        </a:solidFill>
                        <a:effectLst/>
                        <a:latin typeface="Times New Roman"/>
                      </a:endParaRPr>
                    </a:p>
                  </a:txBody>
                  <a:tcPr marL="9525" marR="9525" marT="9525" marB="0" anchor="ctr"/>
                </a:tc>
                <a:tc>
                  <a:txBody>
                    <a:bodyPr/>
                    <a:lstStyle/>
                    <a:p>
                      <a:pPr algn="ctr" fontAlgn="ctr"/>
                      <a:r>
                        <a:rPr lang="en-US" sz="3200" u="none" strike="noStrike" dirty="0">
                          <a:effectLst/>
                        </a:rPr>
                        <a:t>31.1%</a:t>
                      </a:r>
                      <a:endParaRPr lang="en-US" sz="3200" b="0" i="0" u="none" strike="noStrike" dirty="0">
                        <a:solidFill>
                          <a:srgbClr val="000000"/>
                        </a:solidFill>
                        <a:effectLst/>
                        <a:latin typeface="Times New Roman"/>
                      </a:endParaRPr>
                    </a:p>
                  </a:txBody>
                  <a:tcPr marL="9525" marR="9525" marT="9525" marB="0" anchor="ctr"/>
                </a:tc>
                <a:tc>
                  <a:txBody>
                    <a:bodyPr/>
                    <a:lstStyle/>
                    <a:p>
                      <a:pPr algn="ctr" fontAlgn="ctr"/>
                      <a:r>
                        <a:rPr lang="en-US" sz="3200" u="none" strike="noStrike" dirty="0">
                          <a:effectLst/>
                        </a:rPr>
                        <a:t>41.1%</a:t>
                      </a:r>
                      <a:endParaRPr lang="en-US" sz="3200" b="0" i="0" u="none" strike="noStrike" dirty="0">
                        <a:solidFill>
                          <a:srgbClr val="000000"/>
                        </a:solidFill>
                        <a:effectLst/>
                        <a:latin typeface="Times New Roman"/>
                      </a:endParaRPr>
                    </a:p>
                  </a:txBody>
                  <a:tcPr marL="9525" marR="9525" marT="9525" marB="0" anchor="ctr"/>
                </a:tc>
                <a:tc>
                  <a:txBody>
                    <a:bodyPr/>
                    <a:lstStyle/>
                    <a:p>
                      <a:pPr algn="ctr" fontAlgn="ctr"/>
                      <a:r>
                        <a:rPr lang="en-US" sz="3200" u="none" strike="noStrike" dirty="0">
                          <a:effectLst/>
                        </a:rPr>
                        <a:t>20.6%</a:t>
                      </a:r>
                      <a:endParaRPr lang="en-US" sz="3200" b="0" i="0" u="none" strike="noStrike" dirty="0">
                        <a:solidFill>
                          <a:srgbClr val="000000"/>
                        </a:solidFill>
                        <a:effectLst/>
                        <a:latin typeface="Times New Roman"/>
                      </a:endParaRPr>
                    </a:p>
                  </a:txBody>
                  <a:tcPr marL="9525" marR="9525" marT="9525" marB="0" anchor="ctr"/>
                </a:tc>
              </a:tr>
              <a:tr h="507172">
                <a:tc>
                  <a:txBody>
                    <a:bodyPr/>
                    <a:lstStyle/>
                    <a:p>
                      <a:pPr algn="l" fontAlgn="ctr"/>
                      <a:r>
                        <a:rPr lang="en-US" sz="3200" u="none" strike="noStrike" dirty="0" smtClean="0">
                          <a:effectLst/>
                        </a:rPr>
                        <a:t>DNA transposons</a:t>
                      </a:r>
                      <a:endParaRPr lang="en-US" sz="3200" b="1" i="0" u="none" strike="noStrike" dirty="0">
                        <a:solidFill>
                          <a:srgbClr val="000000"/>
                        </a:solidFill>
                        <a:effectLst/>
                        <a:latin typeface="Times New Roman"/>
                      </a:endParaRPr>
                    </a:p>
                  </a:txBody>
                  <a:tcPr marL="9525" marR="9525" marT="9525" marB="0" anchor="ctr"/>
                </a:tc>
                <a:tc>
                  <a:txBody>
                    <a:bodyPr/>
                    <a:lstStyle/>
                    <a:p>
                      <a:pPr algn="ctr" fontAlgn="ctr"/>
                      <a:r>
                        <a:rPr lang="en-US" sz="3200" u="none" strike="noStrike">
                          <a:effectLst/>
                        </a:rPr>
                        <a:t>0.1%</a:t>
                      </a:r>
                      <a:endParaRPr lang="en-US" sz="3200" b="0" i="0" u="none" strike="noStrike">
                        <a:solidFill>
                          <a:srgbClr val="000000"/>
                        </a:solidFill>
                        <a:effectLst/>
                        <a:latin typeface="Times New Roman"/>
                      </a:endParaRPr>
                    </a:p>
                  </a:txBody>
                  <a:tcPr marL="9525" marR="9525" marT="9525" marB="0" anchor="ctr"/>
                </a:tc>
                <a:tc>
                  <a:txBody>
                    <a:bodyPr/>
                    <a:lstStyle/>
                    <a:p>
                      <a:pPr algn="ctr" fontAlgn="ctr"/>
                      <a:r>
                        <a:rPr lang="en-US" sz="3200" u="none" strike="noStrike" dirty="0">
                          <a:effectLst/>
                        </a:rPr>
                        <a:t>1.1%</a:t>
                      </a:r>
                      <a:endParaRPr lang="en-US" sz="3200" b="0" i="0" u="none" strike="noStrike" dirty="0">
                        <a:solidFill>
                          <a:srgbClr val="000000"/>
                        </a:solidFill>
                        <a:effectLst/>
                        <a:latin typeface="Times New Roman"/>
                      </a:endParaRPr>
                    </a:p>
                  </a:txBody>
                  <a:tcPr marL="9525" marR="9525" marT="9525" marB="0" anchor="ctr"/>
                </a:tc>
                <a:tc>
                  <a:txBody>
                    <a:bodyPr/>
                    <a:lstStyle/>
                    <a:p>
                      <a:pPr algn="ctr" fontAlgn="ctr"/>
                      <a:r>
                        <a:rPr lang="en-US" sz="3200" u="none" strike="noStrike" dirty="0">
                          <a:effectLst/>
                        </a:rPr>
                        <a:t>0.2%</a:t>
                      </a:r>
                      <a:endParaRPr lang="en-US" sz="3200" b="0" i="0" u="none" strike="noStrike" dirty="0">
                        <a:solidFill>
                          <a:srgbClr val="000000"/>
                        </a:solidFill>
                        <a:effectLst/>
                        <a:latin typeface="Times New Roman"/>
                      </a:endParaRPr>
                    </a:p>
                  </a:txBody>
                  <a:tcPr marL="9525" marR="9525" marT="9525" marB="0" anchor="ctr"/>
                </a:tc>
                <a:tc>
                  <a:txBody>
                    <a:bodyPr/>
                    <a:lstStyle/>
                    <a:p>
                      <a:pPr algn="ctr" fontAlgn="ctr"/>
                      <a:r>
                        <a:rPr lang="en-US" sz="3200" u="none" strike="noStrike" dirty="0">
                          <a:effectLst/>
                        </a:rPr>
                        <a:t>0.7%</a:t>
                      </a:r>
                      <a:endParaRPr lang="en-US" sz="3200" b="0" i="0" u="none" strike="noStrike" dirty="0">
                        <a:solidFill>
                          <a:srgbClr val="000000"/>
                        </a:solidFill>
                        <a:effectLst/>
                        <a:latin typeface="Times New Roman"/>
                      </a:endParaRPr>
                    </a:p>
                  </a:txBody>
                  <a:tcPr marL="9525" marR="9525" marT="9525" marB="0" anchor="ctr"/>
                </a:tc>
              </a:tr>
              <a:tr h="507172">
                <a:tc>
                  <a:txBody>
                    <a:bodyPr/>
                    <a:lstStyle/>
                    <a:p>
                      <a:pPr algn="l" fontAlgn="ctr"/>
                      <a:r>
                        <a:rPr lang="en-US" sz="3200" u="none" strike="noStrike" dirty="0" smtClean="0">
                          <a:effectLst/>
                        </a:rPr>
                        <a:t>Unclassified</a:t>
                      </a:r>
                      <a:endParaRPr lang="en-US" sz="3200" b="1" i="0" u="none" strike="noStrike" dirty="0">
                        <a:solidFill>
                          <a:srgbClr val="000000"/>
                        </a:solidFill>
                        <a:effectLst/>
                        <a:latin typeface="Times New Roman"/>
                      </a:endParaRPr>
                    </a:p>
                  </a:txBody>
                  <a:tcPr marL="9525" marR="9525" marT="9525" marB="0" anchor="ctr"/>
                </a:tc>
                <a:tc>
                  <a:txBody>
                    <a:bodyPr/>
                    <a:lstStyle/>
                    <a:p>
                      <a:pPr algn="ctr" fontAlgn="ctr"/>
                      <a:r>
                        <a:rPr lang="en-US" sz="3200" u="none" strike="noStrike">
                          <a:effectLst/>
                        </a:rPr>
                        <a:t>18.9%</a:t>
                      </a:r>
                      <a:endParaRPr lang="en-US" sz="3200" b="0" i="0" u="none" strike="noStrike">
                        <a:solidFill>
                          <a:srgbClr val="000000"/>
                        </a:solidFill>
                        <a:effectLst/>
                        <a:latin typeface="Times New Roman"/>
                      </a:endParaRPr>
                    </a:p>
                  </a:txBody>
                  <a:tcPr marL="9525" marR="9525" marT="9525" marB="0" anchor="ctr"/>
                </a:tc>
                <a:tc>
                  <a:txBody>
                    <a:bodyPr/>
                    <a:lstStyle/>
                    <a:p>
                      <a:pPr algn="ctr" fontAlgn="ctr"/>
                      <a:r>
                        <a:rPr lang="en-US" sz="3200" u="none" strike="noStrike">
                          <a:effectLst/>
                        </a:rPr>
                        <a:t>26.5%</a:t>
                      </a:r>
                      <a:endParaRPr lang="en-US" sz="3200" b="0" i="0" u="none" strike="noStrike">
                        <a:solidFill>
                          <a:srgbClr val="000000"/>
                        </a:solidFill>
                        <a:effectLst/>
                        <a:latin typeface="Times New Roman"/>
                      </a:endParaRPr>
                    </a:p>
                  </a:txBody>
                  <a:tcPr marL="9525" marR="9525" marT="9525" marB="0" anchor="ctr"/>
                </a:tc>
                <a:tc>
                  <a:txBody>
                    <a:bodyPr/>
                    <a:lstStyle/>
                    <a:p>
                      <a:pPr algn="ctr" fontAlgn="ctr"/>
                      <a:r>
                        <a:rPr lang="en-US" sz="3200" u="none" strike="noStrike" dirty="0">
                          <a:effectLst/>
                        </a:rPr>
                        <a:t>8.7%</a:t>
                      </a:r>
                      <a:endParaRPr lang="en-US" sz="3200" b="0" i="0" u="none" strike="noStrike" dirty="0">
                        <a:solidFill>
                          <a:srgbClr val="000000"/>
                        </a:solidFill>
                        <a:effectLst/>
                        <a:latin typeface="Times New Roman"/>
                      </a:endParaRPr>
                    </a:p>
                  </a:txBody>
                  <a:tcPr marL="9525" marR="9525" marT="9525" marB="0" anchor="ctr"/>
                </a:tc>
                <a:tc>
                  <a:txBody>
                    <a:bodyPr/>
                    <a:lstStyle/>
                    <a:p>
                      <a:pPr algn="ctr" fontAlgn="ctr"/>
                      <a:r>
                        <a:rPr lang="en-US" sz="3200" u="none" strike="noStrike" dirty="0">
                          <a:effectLst/>
                        </a:rPr>
                        <a:t>31.4%</a:t>
                      </a:r>
                      <a:endParaRPr lang="en-US" sz="3200" b="0" i="0" u="none" strike="noStrike" dirty="0">
                        <a:solidFill>
                          <a:srgbClr val="000000"/>
                        </a:solidFill>
                        <a:effectLst/>
                        <a:latin typeface="Times New Roman"/>
                      </a:endParaRPr>
                    </a:p>
                  </a:txBody>
                  <a:tcPr marL="9525" marR="9525" marT="9525" marB="0" anchor="ctr"/>
                </a:tc>
              </a:tr>
              <a:tr h="819310">
                <a:tc>
                  <a:txBody>
                    <a:bodyPr/>
                    <a:lstStyle/>
                    <a:p>
                      <a:pPr algn="l" fontAlgn="ctr"/>
                      <a:r>
                        <a:rPr lang="en-US" sz="3200" u="none" strike="noStrike" dirty="0" smtClean="0">
                          <a:effectLst/>
                        </a:rPr>
                        <a:t>Total interspersed repeats</a:t>
                      </a:r>
                      <a:endParaRPr lang="en-US" sz="3200" b="1" i="0" u="none" strike="noStrike" dirty="0">
                        <a:solidFill>
                          <a:srgbClr val="000000"/>
                        </a:solidFill>
                        <a:effectLst/>
                        <a:latin typeface="Times New Roman"/>
                      </a:endParaRPr>
                    </a:p>
                  </a:txBody>
                  <a:tcPr marL="9525" marR="9525" marT="9525" marB="0" anchor="ctr"/>
                </a:tc>
                <a:tc>
                  <a:txBody>
                    <a:bodyPr/>
                    <a:lstStyle/>
                    <a:p>
                      <a:pPr algn="ctr" fontAlgn="ctr"/>
                      <a:r>
                        <a:rPr lang="en-US" sz="3600" b="1" u="none" strike="noStrike" dirty="0">
                          <a:effectLst/>
                        </a:rPr>
                        <a:t>65.4%</a:t>
                      </a:r>
                      <a:endParaRPr lang="en-US" sz="3600" b="1" i="0" u="none" strike="noStrike" dirty="0">
                        <a:solidFill>
                          <a:srgbClr val="000000"/>
                        </a:solidFill>
                        <a:effectLst/>
                        <a:latin typeface="Times New Roman"/>
                      </a:endParaRPr>
                    </a:p>
                  </a:txBody>
                  <a:tcPr marL="9525" marR="9525" marT="9525" marB="0" anchor="ctr"/>
                </a:tc>
                <a:tc>
                  <a:txBody>
                    <a:bodyPr/>
                    <a:lstStyle/>
                    <a:p>
                      <a:pPr algn="ctr" fontAlgn="ctr"/>
                      <a:r>
                        <a:rPr lang="en-US" sz="3600" b="1" u="none" strike="noStrike" dirty="0">
                          <a:effectLst/>
                        </a:rPr>
                        <a:t>60.2%</a:t>
                      </a:r>
                      <a:endParaRPr lang="en-US" sz="3600" b="1" i="0" u="none" strike="noStrike" dirty="0">
                        <a:solidFill>
                          <a:srgbClr val="000000"/>
                        </a:solidFill>
                        <a:effectLst/>
                        <a:latin typeface="Times New Roman"/>
                      </a:endParaRPr>
                    </a:p>
                  </a:txBody>
                  <a:tcPr marL="9525" marR="9525" marT="9525" marB="0" anchor="ctr"/>
                </a:tc>
                <a:tc>
                  <a:txBody>
                    <a:bodyPr/>
                    <a:lstStyle/>
                    <a:p>
                      <a:pPr algn="ctr" fontAlgn="ctr"/>
                      <a:r>
                        <a:rPr lang="en-US" sz="3600" b="1" u="none" strike="noStrike" dirty="0">
                          <a:effectLst/>
                        </a:rPr>
                        <a:t>51.2%</a:t>
                      </a:r>
                      <a:endParaRPr lang="en-US" sz="3600" b="1" i="0" u="none" strike="noStrike" dirty="0">
                        <a:solidFill>
                          <a:srgbClr val="000000"/>
                        </a:solidFill>
                        <a:effectLst/>
                        <a:latin typeface="Times New Roman"/>
                      </a:endParaRPr>
                    </a:p>
                  </a:txBody>
                  <a:tcPr marL="9525" marR="9525" marT="9525" marB="0" anchor="ctr"/>
                </a:tc>
                <a:tc>
                  <a:txBody>
                    <a:bodyPr/>
                    <a:lstStyle/>
                    <a:p>
                      <a:pPr algn="ctr" fontAlgn="ctr"/>
                      <a:r>
                        <a:rPr lang="en-US" sz="3600" b="1" u="none" strike="noStrike" dirty="0">
                          <a:effectLst/>
                        </a:rPr>
                        <a:t>60.5%</a:t>
                      </a:r>
                      <a:endParaRPr lang="en-US" sz="3600" b="1" i="0" u="none" strike="noStrike" dirty="0">
                        <a:solidFill>
                          <a:srgbClr val="000000"/>
                        </a:solidFill>
                        <a:effectLst/>
                        <a:latin typeface="Times New Roman"/>
                      </a:endParaRPr>
                    </a:p>
                  </a:txBody>
                  <a:tcPr marL="9525" marR="9525" marT="9525" marB="0" anchor="ctr"/>
                </a:tc>
              </a:tr>
            </a:tbl>
          </a:graphicData>
        </a:graphic>
      </p:graphicFrame>
      <p:sp>
        <p:nvSpPr>
          <p:cNvPr id="3" name="TextBox 2"/>
          <p:cNvSpPr txBox="1"/>
          <p:nvPr/>
        </p:nvSpPr>
        <p:spPr>
          <a:xfrm>
            <a:off x="1037040" y="10568117"/>
            <a:ext cx="13647852" cy="7171194"/>
          </a:xfrm>
          <a:prstGeom prst="rect">
            <a:avLst/>
          </a:prstGeom>
          <a:noFill/>
        </p:spPr>
        <p:txBody>
          <a:bodyPr wrap="square" rtlCol="0">
            <a:spAutoFit/>
          </a:bodyPr>
          <a:lstStyle/>
          <a:p>
            <a:r>
              <a:rPr lang="en-US" sz="5000" b="1" dirty="0"/>
              <a:t>Results</a:t>
            </a:r>
            <a:r>
              <a:rPr lang="en-US" sz="5000" b="1" dirty="0" smtClean="0"/>
              <a:t>:</a:t>
            </a:r>
          </a:p>
          <a:p>
            <a:endParaRPr lang="en-US" sz="1000" b="1" dirty="0"/>
          </a:p>
          <a:p>
            <a:pPr algn="just"/>
            <a:r>
              <a:rPr lang="en-US" sz="3600" dirty="0" smtClean="0"/>
              <a:t>The papaya X-specific region, overall, expanded 48%, where as the monoica autosome expanded 62%. </a:t>
            </a:r>
            <a:r>
              <a:rPr lang="en-US" sz="3600" dirty="0" smtClean="0"/>
              <a:t> The </a:t>
            </a:r>
            <a:r>
              <a:rPr lang="en-US" sz="3600" dirty="0" smtClean="0"/>
              <a:t>autosomal expansion in monoica is consistent with the larger monoica genome size and is largely due to </a:t>
            </a:r>
            <a:r>
              <a:rPr lang="en-US" sz="3600" dirty="0" smtClean="0"/>
              <a:t>an </a:t>
            </a:r>
            <a:r>
              <a:rPr lang="en-US" sz="3600" dirty="0" smtClean="0"/>
              <a:t>increase of repetitive elements across the autosome.  The expansion of the papaya X-specific region is due to the lack of recombination between the HSY and X regions of the sex chromosomes, which, over time, allowed for the accelerated accumulation of repetitive elements.  The suppression of recombination </a:t>
            </a:r>
            <a:r>
              <a:rPr lang="en-US" sz="3600" dirty="0" smtClean="0"/>
              <a:t>also </a:t>
            </a:r>
            <a:r>
              <a:rPr lang="en-US" sz="3600" dirty="0" smtClean="0"/>
              <a:t>allowed for the accumulation of autosomal genes and gene shuffling in the papaya sex specific region.  Though the X-specific region evolves slower then the Y-specific region, it is not </a:t>
            </a:r>
            <a:r>
              <a:rPr lang="en-US" sz="3600" dirty="0" smtClean="0"/>
              <a:t>as static as </a:t>
            </a:r>
            <a:r>
              <a:rPr lang="en-US" sz="3600" dirty="0" smtClean="0"/>
              <a:t>previously thought.</a:t>
            </a:r>
            <a:endParaRPr lang="en-US" sz="3600" dirty="0"/>
          </a:p>
        </p:txBody>
      </p:sp>
      <p:graphicFrame>
        <p:nvGraphicFramePr>
          <p:cNvPr id="15" name="Table 14"/>
          <p:cNvGraphicFramePr>
            <a:graphicFrameLocks noGrp="1"/>
          </p:cNvGraphicFramePr>
          <p:nvPr>
            <p:extLst>
              <p:ext uri="{D42A27DB-BD31-4B8C-83A1-F6EECF244321}">
                <p14:modId xmlns:p14="http://schemas.microsoft.com/office/powerpoint/2010/main" val="2684819638"/>
              </p:ext>
            </p:extLst>
          </p:nvPr>
        </p:nvGraphicFramePr>
        <p:xfrm>
          <a:off x="23184177" y="18430854"/>
          <a:ext cx="8672498" cy="6107430"/>
        </p:xfrm>
        <a:graphic>
          <a:graphicData uri="http://schemas.openxmlformats.org/drawingml/2006/table">
            <a:tbl>
              <a:tblPr>
                <a:tableStyleId>{21E4AEA4-8DFA-4A89-87EB-49C32662AFE0}</a:tableStyleId>
              </a:tblPr>
              <a:tblGrid>
                <a:gridCol w="5663674"/>
                <a:gridCol w="1361557"/>
                <a:gridCol w="1647267"/>
              </a:tblGrid>
              <a:tr h="200025">
                <a:tc>
                  <a:txBody>
                    <a:bodyPr/>
                    <a:lstStyle/>
                    <a:p>
                      <a:pPr algn="l" fontAlgn="b"/>
                      <a:r>
                        <a:rPr lang="en-US" sz="2800" b="0" u="none" strike="noStrike" dirty="0">
                          <a:effectLst/>
                        </a:rPr>
                        <a:t> </a:t>
                      </a:r>
                      <a:endParaRPr lang="en-US" sz="2800" b="0" i="0" u="none" strike="noStrike" dirty="0">
                        <a:solidFill>
                          <a:srgbClr val="000000"/>
                        </a:solidFill>
                        <a:effectLst/>
                        <a:latin typeface="Arial"/>
                      </a:endParaRPr>
                    </a:p>
                  </a:txBody>
                  <a:tcPr marL="9525" marR="9525" marT="9525" marB="0" anchor="b"/>
                </a:tc>
                <a:tc gridSpan="2">
                  <a:txBody>
                    <a:bodyPr/>
                    <a:lstStyle/>
                    <a:p>
                      <a:pPr algn="ctr" fontAlgn="ctr"/>
                      <a:r>
                        <a:rPr lang="en-US" sz="2800" b="0" u="none" strike="noStrike" dirty="0">
                          <a:effectLst/>
                        </a:rPr>
                        <a:t>Total Genes</a:t>
                      </a:r>
                      <a:endParaRPr lang="en-US" sz="2800" b="0" i="0" u="none" strike="noStrike" dirty="0">
                        <a:solidFill>
                          <a:srgbClr val="000000"/>
                        </a:solidFill>
                        <a:effectLst/>
                        <a:latin typeface="Arial"/>
                      </a:endParaRPr>
                    </a:p>
                  </a:txBody>
                  <a:tcPr marL="9525" marR="9525" marT="9525" marB="0" anchor="ctr"/>
                </a:tc>
                <a:tc hMerge="1">
                  <a:txBody>
                    <a:bodyPr/>
                    <a:lstStyle/>
                    <a:p>
                      <a:endParaRPr lang="en-US"/>
                    </a:p>
                  </a:txBody>
                  <a:tcPr/>
                </a:tc>
              </a:tr>
              <a:tr h="381000">
                <a:tc>
                  <a:txBody>
                    <a:bodyPr/>
                    <a:lstStyle/>
                    <a:p>
                      <a:pPr algn="l" fontAlgn="b"/>
                      <a:r>
                        <a:rPr lang="en-US" sz="2800" b="0" u="none" strike="noStrike" dirty="0">
                          <a:effectLst/>
                        </a:rPr>
                        <a:t> </a:t>
                      </a:r>
                      <a:endParaRPr lang="en-US" sz="2800" b="0" i="0" u="none" strike="noStrike" dirty="0">
                        <a:solidFill>
                          <a:srgbClr val="000000"/>
                        </a:solidFill>
                        <a:effectLst/>
                        <a:latin typeface="Arial"/>
                      </a:endParaRPr>
                    </a:p>
                  </a:txBody>
                  <a:tcPr marL="9525" marR="9525" marT="9525" marB="0" anchor="b"/>
                </a:tc>
                <a:tc>
                  <a:txBody>
                    <a:bodyPr/>
                    <a:lstStyle/>
                    <a:p>
                      <a:pPr algn="ctr" fontAlgn="b"/>
                      <a:r>
                        <a:rPr lang="en-US" sz="2800" b="0" i="1" u="none" strike="noStrike" dirty="0" err="1" smtClean="0">
                          <a:effectLst/>
                        </a:rPr>
                        <a:t>Vm</a:t>
                      </a:r>
                      <a:endParaRPr lang="en-US" sz="2800" b="0" i="1" u="none" strike="noStrike" dirty="0">
                        <a:solidFill>
                          <a:srgbClr val="000000"/>
                        </a:solidFill>
                        <a:effectLst/>
                        <a:latin typeface="Arial"/>
                      </a:endParaRPr>
                    </a:p>
                  </a:txBody>
                  <a:tcPr marL="9525" marR="9525" marT="9525" marB="0" anchor="b"/>
                </a:tc>
                <a:tc>
                  <a:txBody>
                    <a:bodyPr/>
                    <a:lstStyle/>
                    <a:p>
                      <a:pPr algn="ctr" fontAlgn="b"/>
                      <a:r>
                        <a:rPr lang="en-US" sz="2800" b="0" i="1" u="none" strike="noStrike" dirty="0" err="1">
                          <a:effectLst/>
                        </a:rPr>
                        <a:t>Cp</a:t>
                      </a:r>
                      <a:r>
                        <a:rPr lang="en-US" sz="2800" b="0" u="none" strike="noStrike" dirty="0">
                          <a:effectLst/>
                        </a:rPr>
                        <a:t> </a:t>
                      </a:r>
                      <a:r>
                        <a:rPr lang="en-US" sz="2800" b="0" u="none" strike="noStrike" dirty="0" smtClean="0">
                          <a:effectLst/>
                        </a:rPr>
                        <a:t>X/A</a:t>
                      </a:r>
                      <a:endParaRPr lang="en-US" sz="2800" b="0" i="0" u="none" strike="noStrike" dirty="0">
                        <a:solidFill>
                          <a:srgbClr val="000000"/>
                        </a:solidFill>
                        <a:effectLst/>
                        <a:latin typeface="Arial"/>
                      </a:endParaRPr>
                    </a:p>
                  </a:txBody>
                  <a:tcPr marL="9525" marR="9525" marT="9525" marB="0" anchor="b"/>
                </a:tc>
              </a:tr>
              <a:tr h="195025">
                <a:tc>
                  <a:txBody>
                    <a:bodyPr/>
                    <a:lstStyle/>
                    <a:p>
                      <a:pPr algn="l" fontAlgn="ctr"/>
                      <a:r>
                        <a:rPr lang="en-US" sz="2800" b="0" u="none" strike="noStrike" dirty="0">
                          <a:effectLst/>
                        </a:rPr>
                        <a:t>Total transcription units-SDR</a:t>
                      </a:r>
                      <a:endParaRPr lang="en-US" sz="2800" b="0" i="0" u="none" strike="noStrike" dirty="0">
                        <a:solidFill>
                          <a:srgbClr val="000000"/>
                        </a:solidFill>
                        <a:effectLst/>
                        <a:latin typeface="Arial"/>
                      </a:endParaRPr>
                    </a:p>
                  </a:txBody>
                  <a:tcPr marL="9525" marR="9525" marT="9525" marB="0" anchor="ctr"/>
                </a:tc>
                <a:tc>
                  <a:txBody>
                    <a:bodyPr/>
                    <a:lstStyle/>
                    <a:p>
                      <a:pPr algn="ctr" fontAlgn="b"/>
                      <a:r>
                        <a:rPr lang="en-US" sz="2800" b="0" u="none" strike="noStrike" dirty="0">
                          <a:effectLst/>
                        </a:rPr>
                        <a:t>20</a:t>
                      </a:r>
                      <a:endParaRPr lang="en-US" sz="2800" b="0" i="0" u="none" strike="noStrike" dirty="0">
                        <a:solidFill>
                          <a:srgbClr val="000000"/>
                        </a:solidFill>
                        <a:effectLst/>
                        <a:latin typeface="Arial"/>
                      </a:endParaRPr>
                    </a:p>
                  </a:txBody>
                  <a:tcPr marL="9525" marR="9525" marT="9525" marB="0" anchor="b"/>
                </a:tc>
                <a:tc>
                  <a:txBody>
                    <a:bodyPr/>
                    <a:lstStyle/>
                    <a:p>
                      <a:pPr algn="ctr" fontAlgn="b"/>
                      <a:r>
                        <a:rPr lang="en-US" sz="2800" b="0" u="none" strike="noStrike" dirty="0">
                          <a:effectLst/>
                        </a:rPr>
                        <a:t>47</a:t>
                      </a:r>
                      <a:endParaRPr lang="en-US" sz="2800" b="0" i="0" u="none" strike="noStrike" dirty="0">
                        <a:solidFill>
                          <a:srgbClr val="000000"/>
                        </a:solidFill>
                        <a:effectLst/>
                        <a:latin typeface="Arial"/>
                      </a:endParaRPr>
                    </a:p>
                  </a:txBody>
                  <a:tcPr marL="9525" marR="9525" marT="9525" marB="0" anchor="b"/>
                </a:tc>
              </a:tr>
              <a:tr h="381000">
                <a:tc>
                  <a:txBody>
                    <a:bodyPr/>
                    <a:lstStyle/>
                    <a:p>
                      <a:pPr algn="l" fontAlgn="ctr"/>
                      <a:r>
                        <a:rPr lang="en-US" sz="2800" b="0" u="none" strike="noStrike" dirty="0">
                          <a:effectLst/>
                        </a:rPr>
                        <a:t>Total </a:t>
                      </a:r>
                      <a:r>
                        <a:rPr lang="en-US" sz="2800" b="0" u="none" strike="noStrike" dirty="0" err="1">
                          <a:effectLst/>
                        </a:rPr>
                        <a:t>pseudogenes</a:t>
                      </a:r>
                      <a:r>
                        <a:rPr lang="en-US" sz="2800" b="0" u="none" strike="noStrike" dirty="0">
                          <a:effectLst/>
                        </a:rPr>
                        <a:t>-SDR</a:t>
                      </a:r>
                      <a:endParaRPr lang="en-US" sz="2800" b="0" i="0" u="none" strike="noStrike" dirty="0">
                        <a:solidFill>
                          <a:srgbClr val="000000"/>
                        </a:solidFill>
                        <a:effectLst/>
                        <a:latin typeface="Arial"/>
                      </a:endParaRPr>
                    </a:p>
                  </a:txBody>
                  <a:tcPr marL="9525" marR="9525" marT="9525" marB="0" anchor="ctr"/>
                </a:tc>
                <a:tc>
                  <a:txBody>
                    <a:bodyPr/>
                    <a:lstStyle/>
                    <a:p>
                      <a:pPr algn="ctr" fontAlgn="b"/>
                      <a:r>
                        <a:rPr lang="en-US" sz="2800" b="0" u="none" strike="noStrike" dirty="0">
                          <a:effectLst/>
                        </a:rPr>
                        <a:t>5</a:t>
                      </a:r>
                      <a:endParaRPr lang="en-US" sz="2800" b="0" i="0" u="none" strike="noStrike" dirty="0">
                        <a:solidFill>
                          <a:srgbClr val="000000"/>
                        </a:solidFill>
                        <a:effectLst/>
                        <a:latin typeface="Arial"/>
                      </a:endParaRPr>
                    </a:p>
                  </a:txBody>
                  <a:tcPr marL="9525" marR="9525" marT="9525" marB="0" anchor="b"/>
                </a:tc>
                <a:tc>
                  <a:txBody>
                    <a:bodyPr/>
                    <a:lstStyle/>
                    <a:p>
                      <a:pPr algn="ctr" fontAlgn="b"/>
                      <a:r>
                        <a:rPr lang="en-US" sz="2800" b="0" u="none" strike="noStrike" dirty="0">
                          <a:effectLst/>
                        </a:rPr>
                        <a:t>9</a:t>
                      </a:r>
                      <a:endParaRPr lang="en-US" sz="2800" b="0" i="0" u="none" strike="noStrike" dirty="0">
                        <a:solidFill>
                          <a:srgbClr val="000000"/>
                        </a:solidFill>
                        <a:effectLst/>
                        <a:latin typeface="Arial"/>
                      </a:endParaRPr>
                    </a:p>
                  </a:txBody>
                  <a:tcPr marL="9525" marR="9525" marT="9525" marB="0" anchor="b"/>
                </a:tc>
              </a:tr>
              <a:tr h="381000">
                <a:tc>
                  <a:txBody>
                    <a:bodyPr/>
                    <a:lstStyle/>
                    <a:p>
                      <a:pPr algn="l" fontAlgn="ctr"/>
                      <a:r>
                        <a:rPr lang="en-US" sz="2800" b="0" u="none" strike="noStrike" dirty="0">
                          <a:effectLst/>
                        </a:rPr>
                        <a:t>            </a:t>
                      </a:r>
                      <a:r>
                        <a:rPr lang="en-US" sz="2800" b="0" u="none" strike="noStrike" dirty="0" smtClean="0">
                          <a:effectLst/>
                        </a:rPr>
                        <a:t>Paired</a:t>
                      </a:r>
                      <a:endParaRPr lang="en-US" sz="2800" b="0" i="0" u="none" strike="noStrike" dirty="0">
                        <a:solidFill>
                          <a:srgbClr val="000000"/>
                        </a:solidFill>
                        <a:effectLst/>
                        <a:latin typeface="Arial"/>
                      </a:endParaRPr>
                    </a:p>
                  </a:txBody>
                  <a:tcPr marL="9525" marR="9525" marT="9525" marB="0" anchor="ctr"/>
                </a:tc>
                <a:tc gridSpan="2">
                  <a:txBody>
                    <a:bodyPr/>
                    <a:lstStyle/>
                    <a:p>
                      <a:pPr algn="ctr" fontAlgn="b"/>
                      <a:r>
                        <a:rPr lang="en-US" sz="2800" b="0" u="none" strike="noStrike" dirty="0">
                          <a:effectLst/>
                        </a:rPr>
                        <a:t>33</a:t>
                      </a:r>
                      <a:endParaRPr lang="en-US" sz="2800" b="0" i="0" u="none" strike="noStrike" dirty="0">
                        <a:solidFill>
                          <a:srgbClr val="000000"/>
                        </a:solidFill>
                        <a:effectLst/>
                        <a:latin typeface="Arial"/>
                      </a:endParaRPr>
                    </a:p>
                  </a:txBody>
                  <a:tcPr marL="9525" marR="9525" marT="9525" marB="0" anchor="b"/>
                </a:tc>
                <a:tc hMerge="1">
                  <a:txBody>
                    <a:bodyPr/>
                    <a:lstStyle/>
                    <a:p>
                      <a:endParaRPr lang="en-US"/>
                    </a:p>
                  </a:txBody>
                  <a:tcPr/>
                </a:tc>
              </a:tr>
              <a:tr h="381000">
                <a:tc>
                  <a:txBody>
                    <a:bodyPr/>
                    <a:lstStyle/>
                    <a:p>
                      <a:pPr algn="l" fontAlgn="ctr"/>
                      <a:r>
                        <a:rPr lang="en-US" sz="2800" b="0" u="none" strike="noStrike" dirty="0">
                          <a:effectLst/>
                        </a:rPr>
                        <a:t>                    </a:t>
                      </a:r>
                      <a:r>
                        <a:rPr lang="en-US" sz="2800" b="0" i="1" u="none" strike="noStrike" dirty="0" err="1" smtClean="0">
                          <a:effectLst/>
                        </a:rPr>
                        <a:t>Vm</a:t>
                      </a:r>
                      <a:r>
                        <a:rPr lang="en-US" sz="2800" b="0" u="none" strike="noStrike" dirty="0" smtClean="0">
                          <a:effectLst/>
                        </a:rPr>
                        <a:t>-X-HSY</a:t>
                      </a:r>
                      <a:endParaRPr lang="en-US" sz="2800" b="0" i="0" u="none" strike="noStrike" dirty="0">
                        <a:solidFill>
                          <a:srgbClr val="000000"/>
                        </a:solidFill>
                        <a:effectLst/>
                        <a:latin typeface="Arial"/>
                      </a:endParaRPr>
                    </a:p>
                  </a:txBody>
                  <a:tcPr marL="9525" marR="9525" marT="9525" marB="0" anchor="ctr"/>
                </a:tc>
                <a:tc gridSpan="2">
                  <a:txBody>
                    <a:bodyPr/>
                    <a:lstStyle/>
                    <a:p>
                      <a:pPr algn="ctr" fontAlgn="b"/>
                      <a:r>
                        <a:rPr lang="en-US" sz="2800" b="0" u="none" strike="noStrike" dirty="0">
                          <a:effectLst/>
                        </a:rPr>
                        <a:t>10</a:t>
                      </a:r>
                      <a:endParaRPr lang="en-US" sz="2800" b="0" i="0" u="none" strike="noStrike" dirty="0">
                        <a:solidFill>
                          <a:srgbClr val="000000"/>
                        </a:solidFill>
                        <a:effectLst/>
                        <a:latin typeface="Arial"/>
                      </a:endParaRPr>
                    </a:p>
                  </a:txBody>
                  <a:tcPr marL="9525" marR="9525" marT="9525" marB="0" anchor="b"/>
                </a:tc>
                <a:tc hMerge="1">
                  <a:txBody>
                    <a:bodyPr/>
                    <a:lstStyle/>
                    <a:p>
                      <a:endParaRPr lang="en-US"/>
                    </a:p>
                  </a:txBody>
                  <a:tcPr/>
                </a:tc>
              </a:tr>
              <a:tr h="381000">
                <a:tc>
                  <a:txBody>
                    <a:bodyPr/>
                    <a:lstStyle/>
                    <a:p>
                      <a:pPr algn="l" fontAlgn="ctr"/>
                      <a:r>
                        <a:rPr lang="en-US" sz="2800" b="0" u="none" strike="noStrike" dirty="0">
                          <a:effectLst/>
                        </a:rPr>
                        <a:t>                    X-HSY paired</a:t>
                      </a:r>
                      <a:endParaRPr lang="en-US" sz="2800" b="0" i="0" u="none" strike="noStrike" dirty="0">
                        <a:solidFill>
                          <a:srgbClr val="000000"/>
                        </a:solidFill>
                        <a:effectLst/>
                        <a:latin typeface="Arial"/>
                      </a:endParaRPr>
                    </a:p>
                  </a:txBody>
                  <a:tcPr marL="9525" marR="9525" marT="9525" marB="0" anchor="ctr"/>
                </a:tc>
                <a:tc>
                  <a:txBody>
                    <a:bodyPr/>
                    <a:lstStyle/>
                    <a:p>
                      <a:pPr algn="ctr" fontAlgn="b"/>
                      <a:r>
                        <a:rPr lang="en-US" sz="2800" b="0" u="none" strike="noStrike" dirty="0">
                          <a:effectLst/>
                        </a:rPr>
                        <a:t> </a:t>
                      </a:r>
                      <a:endParaRPr lang="en-US" sz="2800" b="0" i="0" u="none" strike="noStrike" dirty="0">
                        <a:solidFill>
                          <a:srgbClr val="000000"/>
                        </a:solidFill>
                        <a:effectLst/>
                        <a:latin typeface="Arial"/>
                      </a:endParaRPr>
                    </a:p>
                  </a:txBody>
                  <a:tcPr marL="9525" marR="9525" marT="9525" marB="0" anchor="b"/>
                </a:tc>
                <a:tc>
                  <a:txBody>
                    <a:bodyPr/>
                    <a:lstStyle/>
                    <a:p>
                      <a:pPr algn="ctr" fontAlgn="b"/>
                      <a:r>
                        <a:rPr lang="en-US" sz="2800" b="0" u="none" strike="noStrike" dirty="0">
                          <a:effectLst/>
                        </a:rPr>
                        <a:t>23</a:t>
                      </a:r>
                      <a:endParaRPr lang="en-US" sz="2800" b="0" i="0" u="none" strike="noStrike" dirty="0">
                        <a:solidFill>
                          <a:srgbClr val="000000"/>
                        </a:solidFill>
                        <a:effectLst/>
                        <a:latin typeface="Arial"/>
                      </a:endParaRPr>
                    </a:p>
                  </a:txBody>
                  <a:tcPr marL="9525" marR="9525" marT="9525" marB="0" anchor="b"/>
                </a:tc>
              </a:tr>
              <a:tr h="381000">
                <a:tc>
                  <a:txBody>
                    <a:bodyPr/>
                    <a:lstStyle/>
                    <a:p>
                      <a:pPr algn="l" fontAlgn="ctr"/>
                      <a:r>
                        <a:rPr lang="en-US" sz="2800" b="0" u="none" strike="noStrike" dirty="0">
                          <a:effectLst/>
                        </a:rPr>
                        <a:t>                 </a:t>
                      </a:r>
                      <a:r>
                        <a:rPr lang="en-US" sz="2800" b="0" u="none" strike="noStrike" dirty="0" smtClean="0">
                          <a:effectLst/>
                        </a:rPr>
                        <a:t>   </a:t>
                      </a:r>
                      <a:r>
                        <a:rPr lang="en-US" sz="2800" b="0" i="1" u="none" strike="noStrike" dirty="0" err="1" smtClean="0">
                          <a:effectLst/>
                        </a:rPr>
                        <a:t>Vm</a:t>
                      </a:r>
                      <a:r>
                        <a:rPr lang="en-US" sz="2800" b="0" u="none" strike="noStrike" dirty="0" smtClean="0">
                          <a:effectLst/>
                        </a:rPr>
                        <a:t>-X </a:t>
                      </a:r>
                      <a:r>
                        <a:rPr lang="en-US" sz="2800" b="0" u="none" strike="noStrike" dirty="0">
                          <a:effectLst/>
                        </a:rPr>
                        <a:t>or </a:t>
                      </a:r>
                      <a:r>
                        <a:rPr lang="en-US" sz="2800" b="0" i="1" u="none" strike="noStrike" dirty="0" err="1" smtClean="0">
                          <a:effectLst/>
                        </a:rPr>
                        <a:t>Vm</a:t>
                      </a:r>
                      <a:r>
                        <a:rPr lang="en-US" sz="2800" b="0" u="none" strike="noStrike" dirty="0" smtClean="0">
                          <a:effectLst/>
                        </a:rPr>
                        <a:t>-HSY</a:t>
                      </a:r>
                      <a:endParaRPr lang="en-US" sz="2800" b="0" i="0" u="none" strike="noStrike" dirty="0">
                        <a:solidFill>
                          <a:srgbClr val="000000"/>
                        </a:solidFill>
                        <a:effectLst/>
                        <a:latin typeface="Arial"/>
                      </a:endParaRPr>
                    </a:p>
                  </a:txBody>
                  <a:tcPr marL="9525" marR="9525" marT="9525" marB="0" anchor="ctr"/>
                </a:tc>
                <a:tc gridSpan="2">
                  <a:txBody>
                    <a:bodyPr/>
                    <a:lstStyle/>
                    <a:p>
                      <a:pPr algn="ctr" fontAlgn="b"/>
                      <a:r>
                        <a:rPr lang="en-US" sz="2800" b="0" u="none" strike="noStrike" dirty="0">
                          <a:effectLst/>
                        </a:rPr>
                        <a:t>0</a:t>
                      </a:r>
                      <a:endParaRPr lang="en-US" sz="2800" b="0" i="0" u="none" strike="noStrike" dirty="0">
                        <a:solidFill>
                          <a:srgbClr val="000000"/>
                        </a:solidFill>
                        <a:effectLst/>
                        <a:latin typeface="Arial"/>
                      </a:endParaRPr>
                    </a:p>
                  </a:txBody>
                  <a:tcPr marL="9525" marR="9525" marT="9525" marB="0" anchor="b"/>
                </a:tc>
                <a:tc hMerge="1">
                  <a:txBody>
                    <a:bodyPr/>
                    <a:lstStyle/>
                    <a:p>
                      <a:endParaRPr lang="en-US"/>
                    </a:p>
                  </a:txBody>
                  <a:tcPr/>
                </a:tc>
              </a:tr>
              <a:tr h="381000">
                <a:tc>
                  <a:txBody>
                    <a:bodyPr/>
                    <a:lstStyle/>
                    <a:p>
                      <a:pPr algn="l" fontAlgn="ctr"/>
                      <a:r>
                        <a:rPr lang="en-US" sz="2800" b="0" u="none" strike="noStrike" dirty="0">
                          <a:effectLst/>
                        </a:rPr>
                        <a:t>            </a:t>
                      </a:r>
                      <a:r>
                        <a:rPr lang="en-US" sz="2800" b="0" i="1" u="none" strike="noStrike" dirty="0" err="1" smtClean="0">
                          <a:effectLst/>
                        </a:rPr>
                        <a:t>Vm</a:t>
                      </a:r>
                      <a:r>
                        <a:rPr lang="en-US" sz="2800" b="0" u="none" strike="noStrike" dirty="0" smtClean="0">
                          <a:effectLst/>
                        </a:rPr>
                        <a:t>-Specific</a:t>
                      </a:r>
                      <a:endParaRPr lang="en-US" sz="2800" b="0" i="0" u="none" strike="noStrike" dirty="0">
                        <a:solidFill>
                          <a:srgbClr val="000000"/>
                        </a:solidFill>
                        <a:effectLst/>
                        <a:latin typeface="Arial"/>
                      </a:endParaRPr>
                    </a:p>
                  </a:txBody>
                  <a:tcPr marL="9525" marR="9525" marT="9525" marB="0" anchor="ctr"/>
                </a:tc>
                <a:tc>
                  <a:txBody>
                    <a:bodyPr/>
                    <a:lstStyle/>
                    <a:p>
                      <a:pPr algn="ctr" fontAlgn="b"/>
                      <a:r>
                        <a:rPr lang="en-US" sz="2800" b="0" u="none" strike="noStrike" dirty="0">
                          <a:effectLst/>
                        </a:rPr>
                        <a:t>10</a:t>
                      </a:r>
                      <a:endParaRPr lang="en-US" sz="2800" b="0" i="0" u="none" strike="noStrike" dirty="0">
                        <a:solidFill>
                          <a:srgbClr val="000000"/>
                        </a:solidFill>
                        <a:effectLst/>
                        <a:latin typeface="Arial"/>
                      </a:endParaRPr>
                    </a:p>
                  </a:txBody>
                  <a:tcPr marL="9525" marR="9525" marT="9525" marB="0" anchor="b"/>
                </a:tc>
                <a:tc>
                  <a:txBody>
                    <a:bodyPr/>
                    <a:lstStyle/>
                    <a:p>
                      <a:pPr algn="ctr" fontAlgn="b"/>
                      <a:r>
                        <a:rPr lang="en-US" sz="2800" b="0" u="none" strike="noStrike" dirty="0">
                          <a:effectLst/>
                        </a:rPr>
                        <a:t> </a:t>
                      </a:r>
                      <a:endParaRPr lang="en-US" sz="2800" b="0" i="0" u="none" strike="noStrike" dirty="0">
                        <a:solidFill>
                          <a:srgbClr val="000000"/>
                        </a:solidFill>
                        <a:effectLst/>
                        <a:latin typeface="Arial"/>
                      </a:endParaRPr>
                    </a:p>
                  </a:txBody>
                  <a:tcPr marL="9525" marR="9525" marT="9525" marB="0" anchor="b"/>
                </a:tc>
              </a:tr>
              <a:tr h="381000">
                <a:tc>
                  <a:txBody>
                    <a:bodyPr/>
                    <a:lstStyle/>
                    <a:p>
                      <a:pPr algn="l" fontAlgn="ctr"/>
                      <a:r>
                        <a:rPr lang="en-US" sz="2800" b="0" u="none" strike="noStrike" dirty="0">
                          <a:effectLst/>
                        </a:rPr>
                        <a:t>            </a:t>
                      </a:r>
                      <a:r>
                        <a:rPr lang="en-US" sz="2800" b="0" u="none" strike="noStrike" dirty="0" smtClean="0">
                          <a:effectLst/>
                        </a:rPr>
                        <a:t>X-Specific</a:t>
                      </a:r>
                      <a:endParaRPr lang="en-US" sz="2800" b="0" i="0" u="none" strike="noStrike" dirty="0">
                        <a:solidFill>
                          <a:srgbClr val="000000"/>
                        </a:solidFill>
                        <a:effectLst/>
                        <a:latin typeface="Arial"/>
                      </a:endParaRPr>
                    </a:p>
                  </a:txBody>
                  <a:tcPr marL="9525" marR="9525" marT="9525" marB="0" anchor="ctr"/>
                </a:tc>
                <a:tc>
                  <a:txBody>
                    <a:bodyPr/>
                    <a:lstStyle/>
                    <a:p>
                      <a:pPr algn="ctr" fontAlgn="b"/>
                      <a:r>
                        <a:rPr lang="en-US" sz="2800" b="0" u="none" strike="noStrike">
                          <a:effectLst/>
                        </a:rPr>
                        <a:t> </a:t>
                      </a:r>
                      <a:endParaRPr lang="en-US" sz="2800" b="0" i="0" u="none" strike="noStrike">
                        <a:solidFill>
                          <a:srgbClr val="000000"/>
                        </a:solidFill>
                        <a:effectLst/>
                        <a:latin typeface="Arial"/>
                      </a:endParaRPr>
                    </a:p>
                  </a:txBody>
                  <a:tcPr marL="9525" marR="9525" marT="9525" marB="0" anchor="b"/>
                </a:tc>
                <a:tc>
                  <a:txBody>
                    <a:bodyPr/>
                    <a:lstStyle/>
                    <a:p>
                      <a:pPr algn="ctr" fontAlgn="b"/>
                      <a:r>
                        <a:rPr lang="en-US" sz="2800" b="0" u="none" strike="noStrike" dirty="0" smtClean="0">
                          <a:effectLst/>
                        </a:rPr>
                        <a:t>13</a:t>
                      </a:r>
                      <a:endParaRPr lang="en-US" sz="2800" b="0" i="0" u="none" strike="noStrike" dirty="0">
                        <a:solidFill>
                          <a:srgbClr val="000000"/>
                        </a:solidFill>
                        <a:effectLst/>
                        <a:latin typeface="Arial"/>
                      </a:endParaRPr>
                    </a:p>
                  </a:txBody>
                  <a:tcPr marL="9525" marR="9525" marT="9525" marB="0" anchor="b"/>
                </a:tc>
              </a:tr>
              <a:tr h="381000">
                <a:tc>
                  <a:txBody>
                    <a:bodyPr/>
                    <a:lstStyle/>
                    <a:p>
                      <a:pPr algn="l" fontAlgn="ctr"/>
                      <a:r>
                        <a:rPr lang="en-US" sz="2800" b="0" u="none" strike="noStrike" dirty="0">
                          <a:effectLst/>
                        </a:rPr>
                        <a:t>Total </a:t>
                      </a:r>
                      <a:r>
                        <a:rPr lang="en-US" sz="2800" b="0" u="none" strike="noStrike" dirty="0" smtClean="0">
                          <a:effectLst/>
                        </a:rPr>
                        <a:t>transcription</a:t>
                      </a:r>
                      <a:r>
                        <a:rPr lang="en-US" sz="2800" b="0" u="none" strike="noStrike" baseline="0" dirty="0" smtClean="0">
                          <a:effectLst/>
                        </a:rPr>
                        <a:t> </a:t>
                      </a:r>
                      <a:r>
                        <a:rPr lang="en-US" sz="2800" b="0" u="none" strike="noStrike" dirty="0" smtClean="0">
                          <a:effectLst/>
                        </a:rPr>
                        <a:t>units-Autosome</a:t>
                      </a:r>
                      <a:endParaRPr lang="en-US" sz="2800" b="0" i="0" u="none" strike="noStrike" dirty="0">
                        <a:solidFill>
                          <a:srgbClr val="000000"/>
                        </a:solidFill>
                        <a:effectLst/>
                        <a:latin typeface="Arial"/>
                      </a:endParaRPr>
                    </a:p>
                  </a:txBody>
                  <a:tcPr marL="9525" marR="9525" marT="9525" marB="0" anchor="ctr"/>
                </a:tc>
                <a:tc>
                  <a:txBody>
                    <a:bodyPr/>
                    <a:lstStyle/>
                    <a:p>
                      <a:pPr algn="ctr" fontAlgn="b"/>
                      <a:r>
                        <a:rPr lang="en-US" sz="2800" b="0" u="none" strike="noStrike" dirty="0">
                          <a:effectLst/>
                        </a:rPr>
                        <a:t>7</a:t>
                      </a:r>
                      <a:endParaRPr lang="en-US" sz="2800" b="0" i="0" u="none" strike="noStrike" dirty="0">
                        <a:solidFill>
                          <a:srgbClr val="000000"/>
                        </a:solidFill>
                        <a:effectLst/>
                        <a:latin typeface="Arial"/>
                      </a:endParaRPr>
                    </a:p>
                  </a:txBody>
                  <a:tcPr marL="9525" marR="9525" marT="9525" marB="0" anchor="b"/>
                </a:tc>
                <a:tc>
                  <a:txBody>
                    <a:bodyPr/>
                    <a:lstStyle/>
                    <a:p>
                      <a:pPr algn="ctr" fontAlgn="b"/>
                      <a:r>
                        <a:rPr lang="en-US" sz="2800" b="0" u="none" strike="noStrike" dirty="0">
                          <a:effectLst/>
                        </a:rPr>
                        <a:t>6</a:t>
                      </a:r>
                      <a:endParaRPr lang="en-US" sz="2800" b="0" i="0" u="none" strike="noStrike" dirty="0">
                        <a:solidFill>
                          <a:srgbClr val="000000"/>
                        </a:solidFill>
                        <a:effectLst/>
                        <a:latin typeface="Arial"/>
                      </a:endParaRPr>
                    </a:p>
                  </a:txBody>
                  <a:tcPr marL="9525" marR="9525" marT="9525" marB="0" anchor="b"/>
                </a:tc>
              </a:tr>
              <a:tr h="381000">
                <a:tc>
                  <a:txBody>
                    <a:bodyPr/>
                    <a:lstStyle/>
                    <a:p>
                      <a:pPr algn="l" fontAlgn="ctr"/>
                      <a:r>
                        <a:rPr lang="en-US" sz="2800" b="0" u="none" strike="noStrike" dirty="0">
                          <a:effectLst/>
                        </a:rPr>
                        <a:t>                 Paired</a:t>
                      </a:r>
                      <a:endParaRPr lang="en-US" sz="2800" b="0" i="0" u="none" strike="noStrike" dirty="0">
                        <a:solidFill>
                          <a:srgbClr val="000000"/>
                        </a:solidFill>
                        <a:effectLst/>
                        <a:latin typeface="Arial"/>
                      </a:endParaRPr>
                    </a:p>
                  </a:txBody>
                  <a:tcPr marL="9525" marR="9525" marT="9525" marB="0" anchor="ctr"/>
                </a:tc>
                <a:tc gridSpan="2">
                  <a:txBody>
                    <a:bodyPr/>
                    <a:lstStyle/>
                    <a:p>
                      <a:pPr algn="ctr" fontAlgn="b"/>
                      <a:r>
                        <a:rPr lang="en-US" sz="2800" b="0" u="none" strike="noStrike" dirty="0">
                          <a:effectLst/>
                        </a:rPr>
                        <a:t>6</a:t>
                      </a:r>
                      <a:endParaRPr lang="en-US" sz="2800" b="0" i="0" u="none" strike="noStrike" dirty="0">
                        <a:solidFill>
                          <a:srgbClr val="000000"/>
                        </a:solidFill>
                        <a:effectLst/>
                        <a:latin typeface="Arial"/>
                      </a:endParaRPr>
                    </a:p>
                  </a:txBody>
                  <a:tcPr marL="9525" marR="9525" marT="9525" marB="0" anchor="b"/>
                </a:tc>
                <a:tc hMerge="1">
                  <a:txBody>
                    <a:bodyPr/>
                    <a:lstStyle/>
                    <a:p>
                      <a:endParaRPr lang="en-US"/>
                    </a:p>
                  </a:txBody>
                  <a:tcPr/>
                </a:tc>
              </a:tr>
              <a:tr h="381000">
                <a:tc>
                  <a:txBody>
                    <a:bodyPr/>
                    <a:lstStyle/>
                    <a:p>
                      <a:pPr algn="l" fontAlgn="ctr"/>
                      <a:r>
                        <a:rPr lang="en-US" sz="2800" b="0" u="none" strike="noStrike" dirty="0">
                          <a:effectLst/>
                        </a:rPr>
                        <a:t>                 </a:t>
                      </a:r>
                      <a:r>
                        <a:rPr lang="en-US" sz="2800" b="0" i="1" u="none" strike="noStrike" dirty="0" err="1" smtClean="0">
                          <a:effectLst/>
                        </a:rPr>
                        <a:t>Vm</a:t>
                      </a:r>
                      <a:r>
                        <a:rPr lang="en-US" sz="2800" b="0" u="none" strike="noStrike" dirty="0" smtClean="0">
                          <a:effectLst/>
                        </a:rPr>
                        <a:t>-Specific</a:t>
                      </a:r>
                      <a:endParaRPr lang="en-US" sz="2800" b="0" i="0" u="none" strike="noStrike" dirty="0">
                        <a:solidFill>
                          <a:srgbClr val="000000"/>
                        </a:solidFill>
                        <a:effectLst/>
                        <a:latin typeface="Arial"/>
                      </a:endParaRPr>
                    </a:p>
                  </a:txBody>
                  <a:tcPr marL="9525" marR="9525" marT="9525" marB="0" anchor="ctr"/>
                </a:tc>
                <a:tc>
                  <a:txBody>
                    <a:bodyPr/>
                    <a:lstStyle/>
                    <a:p>
                      <a:pPr algn="ctr" fontAlgn="b"/>
                      <a:r>
                        <a:rPr lang="en-US" sz="2800" b="0" u="none" strike="noStrike">
                          <a:effectLst/>
                        </a:rPr>
                        <a:t>1</a:t>
                      </a:r>
                      <a:endParaRPr lang="en-US" sz="2800" b="0" i="0" u="none" strike="noStrike">
                        <a:solidFill>
                          <a:srgbClr val="000000"/>
                        </a:solidFill>
                        <a:effectLst/>
                        <a:latin typeface="Arial"/>
                      </a:endParaRPr>
                    </a:p>
                  </a:txBody>
                  <a:tcPr marL="9525" marR="9525" marT="9525" marB="0" anchor="b"/>
                </a:tc>
                <a:tc>
                  <a:txBody>
                    <a:bodyPr/>
                    <a:lstStyle/>
                    <a:p>
                      <a:pPr algn="ctr" fontAlgn="b"/>
                      <a:r>
                        <a:rPr lang="en-US" sz="2800" b="0" u="none" strike="noStrike" dirty="0">
                          <a:effectLst/>
                        </a:rPr>
                        <a:t> </a:t>
                      </a:r>
                      <a:endParaRPr lang="en-US" sz="2800" b="0" i="0" u="none" strike="noStrike" dirty="0">
                        <a:solidFill>
                          <a:srgbClr val="000000"/>
                        </a:solidFill>
                        <a:effectLst/>
                        <a:latin typeface="Arial"/>
                      </a:endParaRPr>
                    </a:p>
                  </a:txBody>
                  <a:tcPr marL="9525" marR="9525" marT="9525" marB="0" anchor="b"/>
                </a:tc>
              </a:tr>
              <a:tr h="381000">
                <a:tc>
                  <a:txBody>
                    <a:bodyPr/>
                    <a:lstStyle/>
                    <a:p>
                      <a:pPr algn="l" fontAlgn="ctr"/>
                      <a:r>
                        <a:rPr lang="en-US" sz="2800" b="0" u="none" strike="noStrike" dirty="0">
                          <a:effectLst/>
                        </a:rPr>
                        <a:t>                 X-Specific</a:t>
                      </a:r>
                      <a:endParaRPr lang="en-US" sz="2800" b="0" i="0" u="none" strike="noStrike" dirty="0">
                        <a:solidFill>
                          <a:srgbClr val="000000"/>
                        </a:solidFill>
                        <a:effectLst/>
                        <a:latin typeface="Arial"/>
                      </a:endParaRPr>
                    </a:p>
                  </a:txBody>
                  <a:tcPr marL="9525" marR="9525" marT="9525" marB="0" anchor="ctr"/>
                </a:tc>
                <a:tc>
                  <a:txBody>
                    <a:bodyPr/>
                    <a:lstStyle/>
                    <a:p>
                      <a:pPr algn="ctr" fontAlgn="b"/>
                      <a:r>
                        <a:rPr lang="en-US" sz="2800" b="0" u="none" strike="noStrike">
                          <a:effectLst/>
                        </a:rPr>
                        <a:t> </a:t>
                      </a:r>
                      <a:endParaRPr lang="en-US" sz="2800" b="0" i="0" u="none" strike="noStrike">
                        <a:solidFill>
                          <a:srgbClr val="000000"/>
                        </a:solidFill>
                        <a:effectLst/>
                        <a:latin typeface="Arial"/>
                      </a:endParaRPr>
                    </a:p>
                  </a:txBody>
                  <a:tcPr marL="9525" marR="9525" marT="9525" marB="0" anchor="b"/>
                </a:tc>
                <a:tc>
                  <a:txBody>
                    <a:bodyPr/>
                    <a:lstStyle/>
                    <a:p>
                      <a:pPr algn="ctr" fontAlgn="b"/>
                      <a:r>
                        <a:rPr lang="en-US" sz="2800" b="0" u="none" strike="noStrike" dirty="0">
                          <a:effectLst/>
                        </a:rPr>
                        <a:t>0    </a:t>
                      </a:r>
                      <a:endParaRPr lang="en-US" sz="2800" b="0" i="0" u="none" strike="noStrike" dirty="0">
                        <a:solidFill>
                          <a:srgbClr val="000000"/>
                        </a:solidFill>
                        <a:effectLst/>
                        <a:latin typeface="Arial"/>
                      </a:endParaRPr>
                    </a:p>
                  </a:txBody>
                  <a:tcPr marL="9525" marR="9525" marT="9525" marB="0" anchor="b"/>
                </a:tc>
              </a:tr>
            </a:tbl>
          </a:graphicData>
        </a:graphic>
      </p:graphicFrame>
      <p:graphicFrame>
        <p:nvGraphicFramePr>
          <p:cNvPr id="16" name="Table 15"/>
          <p:cNvGraphicFramePr>
            <a:graphicFrameLocks noGrp="1"/>
          </p:cNvGraphicFramePr>
          <p:nvPr>
            <p:extLst>
              <p:ext uri="{D42A27DB-BD31-4B8C-83A1-F6EECF244321}">
                <p14:modId xmlns:p14="http://schemas.microsoft.com/office/powerpoint/2010/main" val="3790336158"/>
              </p:ext>
            </p:extLst>
          </p:nvPr>
        </p:nvGraphicFramePr>
        <p:xfrm>
          <a:off x="15647860" y="18451332"/>
          <a:ext cx="6787019" cy="4477874"/>
        </p:xfrm>
        <a:graphic>
          <a:graphicData uri="http://schemas.openxmlformats.org/drawingml/2006/table">
            <a:tbl>
              <a:tblPr>
                <a:tableStyleId>{21E4AEA4-8DFA-4A89-87EB-49C32662AFE0}</a:tableStyleId>
              </a:tblPr>
              <a:tblGrid>
                <a:gridCol w="2106740"/>
                <a:gridCol w="2286000"/>
                <a:gridCol w="2394279"/>
              </a:tblGrid>
              <a:tr h="1131979">
                <a:tc>
                  <a:txBody>
                    <a:bodyPr/>
                    <a:lstStyle/>
                    <a:p>
                      <a:pPr algn="l" fontAlgn="b"/>
                      <a:r>
                        <a:rPr lang="en-US" sz="3200" b="0" u="none" strike="noStrike" dirty="0">
                          <a:effectLst/>
                        </a:rPr>
                        <a:t> </a:t>
                      </a:r>
                      <a:endParaRPr lang="en-US" sz="3200" b="0" i="0" u="none" strike="noStrike" dirty="0">
                        <a:solidFill>
                          <a:srgbClr val="000000"/>
                        </a:solidFill>
                        <a:effectLst/>
                        <a:latin typeface="Arial"/>
                      </a:endParaRPr>
                    </a:p>
                  </a:txBody>
                  <a:tcPr marL="9525" marR="9525" marT="9525" marB="0" anchor="b"/>
                </a:tc>
                <a:tc>
                  <a:txBody>
                    <a:bodyPr/>
                    <a:lstStyle/>
                    <a:p>
                      <a:pPr algn="ctr" fontAlgn="b"/>
                      <a:r>
                        <a:rPr lang="en-US" sz="3200" b="0" u="none" strike="noStrike" dirty="0">
                          <a:effectLst/>
                        </a:rPr>
                        <a:t>Sequence length (in kb)</a:t>
                      </a:r>
                      <a:endParaRPr lang="en-US" sz="3200" b="0" i="0" u="none" strike="noStrike" dirty="0">
                        <a:solidFill>
                          <a:srgbClr val="000000"/>
                        </a:solidFill>
                        <a:effectLst/>
                        <a:latin typeface="Arial"/>
                      </a:endParaRPr>
                    </a:p>
                  </a:txBody>
                  <a:tcPr marL="9525" marR="9525" marT="9525" marB="0" anchor="b"/>
                </a:tc>
                <a:tc>
                  <a:txBody>
                    <a:bodyPr/>
                    <a:lstStyle/>
                    <a:p>
                      <a:pPr algn="ctr" fontAlgn="ctr"/>
                      <a:r>
                        <a:rPr lang="en-US" sz="3200" b="0" u="none" strike="noStrike" dirty="0">
                          <a:effectLst/>
                        </a:rPr>
                        <a:t>Gene </a:t>
                      </a:r>
                      <a:r>
                        <a:rPr lang="en-US" sz="3200" b="0" u="none" strike="noStrike" dirty="0" smtClean="0">
                          <a:effectLst/>
                        </a:rPr>
                        <a:t>Density </a:t>
                      </a:r>
                      <a:r>
                        <a:rPr lang="en-US" sz="3200" b="0" u="none" strike="noStrike" dirty="0">
                          <a:effectLst/>
                        </a:rPr>
                        <a:t>(per </a:t>
                      </a:r>
                      <a:r>
                        <a:rPr lang="en-US" sz="3200" b="0" u="none" strike="noStrike" dirty="0" smtClean="0">
                          <a:effectLst/>
                        </a:rPr>
                        <a:t>100 Kb</a:t>
                      </a:r>
                      <a:r>
                        <a:rPr lang="en-US" sz="3200" b="0" u="none" strike="noStrike" dirty="0">
                          <a:effectLst/>
                        </a:rPr>
                        <a:t>)</a:t>
                      </a:r>
                      <a:endParaRPr lang="en-US" sz="3200" b="0" i="0" u="none" strike="noStrike" dirty="0">
                        <a:solidFill>
                          <a:srgbClr val="000000"/>
                        </a:solidFill>
                        <a:effectLst/>
                        <a:latin typeface="Arial"/>
                      </a:endParaRPr>
                    </a:p>
                  </a:txBody>
                  <a:tcPr marL="9525" marR="9525" marT="9525" marB="0" anchor="ctr"/>
                </a:tc>
              </a:tr>
              <a:tr h="572237">
                <a:tc>
                  <a:txBody>
                    <a:bodyPr/>
                    <a:lstStyle/>
                    <a:p>
                      <a:pPr algn="l" fontAlgn="b"/>
                      <a:r>
                        <a:rPr lang="en-US" sz="3200" b="0" u="none" strike="noStrike" dirty="0" smtClean="0">
                          <a:effectLst/>
                        </a:rPr>
                        <a:t>monoica</a:t>
                      </a:r>
                      <a:endParaRPr lang="en-US" sz="3200" b="0" i="0" u="none" strike="noStrike" dirty="0">
                        <a:solidFill>
                          <a:srgbClr val="000000"/>
                        </a:solidFill>
                        <a:effectLst/>
                        <a:latin typeface="Arial"/>
                      </a:endParaRPr>
                    </a:p>
                  </a:txBody>
                  <a:tcPr marL="9525" marR="9525" marT="9525" marB="0" anchor="b"/>
                </a:tc>
                <a:tc>
                  <a:txBody>
                    <a:bodyPr/>
                    <a:lstStyle/>
                    <a:p>
                      <a:pPr algn="ctr" fontAlgn="b"/>
                      <a:r>
                        <a:rPr lang="en-US" sz="3200" b="0" u="none" strike="noStrike" dirty="0">
                          <a:effectLst/>
                        </a:rPr>
                        <a:t>703</a:t>
                      </a:r>
                      <a:endParaRPr lang="en-US" sz="3200" b="0" i="0" u="none" strike="noStrike" dirty="0">
                        <a:solidFill>
                          <a:srgbClr val="000000"/>
                        </a:solidFill>
                        <a:effectLst/>
                        <a:latin typeface="Arial"/>
                      </a:endParaRPr>
                    </a:p>
                  </a:txBody>
                  <a:tcPr marL="9525" marR="9525" marT="9525" marB="0" anchor="b"/>
                </a:tc>
                <a:tc>
                  <a:txBody>
                    <a:bodyPr/>
                    <a:lstStyle/>
                    <a:p>
                      <a:pPr algn="ctr" fontAlgn="b"/>
                      <a:r>
                        <a:rPr lang="en-US" sz="3200" b="0" u="none" strike="noStrike" dirty="0">
                          <a:effectLst/>
                        </a:rPr>
                        <a:t>2.84</a:t>
                      </a:r>
                      <a:endParaRPr lang="en-US" sz="3200" b="0" i="0" u="none" strike="noStrike" dirty="0">
                        <a:solidFill>
                          <a:srgbClr val="000000"/>
                        </a:solidFill>
                        <a:effectLst/>
                        <a:latin typeface="Arial"/>
                      </a:endParaRPr>
                    </a:p>
                  </a:txBody>
                  <a:tcPr marL="9525" marR="9525" marT="9525" marB="0" anchor="b"/>
                </a:tc>
              </a:tr>
              <a:tr h="572237">
                <a:tc>
                  <a:txBody>
                    <a:bodyPr/>
                    <a:lstStyle/>
                    <a:p>
                      <a:pPr algn="l" fontAlgn="b"/>
                      <a:r>
                        <a:rPr lang="en-US" sz="3200" b="0" u="none" strike="noStrike" dirty="0" smtClean="0">
                          <a:effectLst/>
                        </a:rPr>
                        <a:t>Papaya</a:t>
                      </a:r>
                      <a:r>
                        <a:rPr lang="en-US" sz="3200" b="0" u="none" strike="noStrike" baseline="0" dirty="0" smtClean="0">
                          <a:effectLst/>
                        </a:rPr>
                        <a:t> X</a:t>
                      </a:r>
                      <a:endParaRPr lang="en-US" sz="3200" b="0" i="0" u="none" strike="noStrike" dirty="0">
                        <a:solidFill>
                          <a:srgbClr val="000000"/>
                        </a:solidFill>
                        <a:effectLst/>
                        <a:latin typeface="Arial"/>
                      </a:endParaRPr>
                    </a:p>
                  </a:txBody>
                  <a:tcPr marL="9525" marR="9525" marT="9525" marB="0" anchor="b"/>
                </a:tc>
                <a:tc>
                  <a:txBody>
                    <a:bodyPr/>
                    <a:lstStyle/>
                    <a:p>
                      <a:pPr algn="ctr" fontAlgn="b"/>
                      <a:r>
                        <a:rPr lang="en-US" sz="3200" b="0" u="none" strike="noStrike" dirty="0">
                          <a:effectLst/>
                        </a:rPr>
                        <a:t>1,821</a:t>
                      </a:r>
                      <a:endParaRPr lang="en-US" sz="3200" b="0" i="0" u="none" strike="noStrike" dirty="0">
                        <a:solidFill>
                          <a:srgbClr val="000000"/>
                        </a:solidFill>
                        <a:effectLst/>
                        <a:latin typeface="Arial"/>
                      </a:endParaRPr>
                    </a:p>
                  </a:txBody>
                  <a:tcPr marL="9525" marR="9525" marT="9525" marB="0" anchor="b"/>
                </a:tc>
                <a:tc>
                  <a:txBody>
                    <a:bodyPr/>
                    <a:lstStyle/>
                    <a:p>
                      <a:pPr algn="ctr" fontAlgn="b"/>
                      <a:r>
                        <a:rPr lang="en-US" sz="3200" b="0" u="none" strike="noStrike" dirty="0">
                          <a:effectLst/>
                        </a:rPr>
                        <a:t>2.58</a:t>
                      </a:r>
                      <a:endParaRPr lang="en-US" sz="3200" b="0" i="0" u="none" strike="noStrike" dirty="0">
                        <a:solidFill>
                          <a:srgbClr val="000000"/>
                        </a:solidFill>
                        <a:effectLst/>
                        <a:latin typeface="Arial"/>
                      </a:endParaRPr>
                    </a:p>
                  </a:txBody>
                  <a:tcPr marL="9525" marR="9525" marT="9525" marB="0" anchor="b"/>
                </a:tc>
              </a:tr>
              <a:tr h="221067">
                <a:tc>
                  <a:txBody>
                    <a:bodyPr/>
                    <a:lstStyle/>
                    <a:p>
                      <a:pPr algn="l" fontAlgn="b"/>
                      <a:endParaRPr lang="en-US" sz="3200" b="0" i="0" u="none" strike="noStrike" dirty="0">
                        <a:solidFill>
                          <a:srgbClr val="000000"/>
                        </a:solidFill>
                        <a:effectLst/>
                        <a:latin typeface="Arial"/>
                      </a:endParaRPr>
                    </a:p>
                  </a:txBody>
                  <a:tcPr marL="9525" marR="9525" marT="9525" marB="0" anchor="b"/>
                </a:tc>
                <a:tc>
                  <a:txBody>
                    <a:bodyPr/>
                    <a:lstStyle/>
                    <a:p>
                      <a:pPr algn="ctr" fontAlgn="b"/>
                      <a:r>
                        <a:rPr lang="en-US" sz="3200" b="0" u="none" strike="noStrike" dirty="0">
                          <a:effectLst/>
                        </a:rPr>
                        <a:t> </a:t>
                      </a:r>
                      <a:endParaRPr lang="en-US" sz="3200" b="0" i="0" u="none" strike="noStrike" dirty="0">
                        <a:solidFill>
                          <a:srgbClr val="000000"/>
                        </a:solidFill>
                        <a:effectLst/>
                        <a:latin typeface="Arial"/>
                      </a:endParaRPr>
                    </a:p>
                  </a:txBody>
                  <a:tcPr marL="9525" marR="9525" marT="9525" marB="0" anchor="b"/>
                </a:tc>
                <a:tc>
                  <a:txBody>
                    <a:bodyPr/>
                    <a:lstStyle/>
                    <a:p>
                      <a:pPr algn="ctr" fontAlgn="b"/>
                      <a:r>
                        <a:rPr lang="en-US" sz="3200" b="0" u="none" strike="noStrike" dirty="0">
                          <a:effectLst/>
                        </a:rPr>
                        <a:t> </a:t>
                      </a:r>
                      <a:endParaRPr lang="en-US" sz="3200" b="0" i="0" u="none" strike="noStrike" dirty="0">
                        <a:solidFill>
                          <a:srgbClr val="000000"/>
                        </a:solidFill>
                        <a:effectLst/>
                        <a:latin typeface="Arial"/>
                      </a:endParaRPr>
                    </a:p>
                  </a:txBody>
                  <a:tcPr marL="9525" marR="9525" marT="9525" marB="0" anchor="b"/>
                </a:tc>
              </a:tr>
              <a:tr h="572237">
                <a:tc>
                  <a:txBody>
                    <a:bodyPr/>
                    <a:lstStyle/>
                    <a:p>
                      <a:pPr algn="l" fontAlgn="b"/>
                      <a:r>
                        <a:rPr lang="en-US" sz="3200" b="0" u="none" strike="noStrike" dirty="0" smtClean="0">
                          <a:effectLst/>
                        </a:rPr>
                        <a:t>monoica</a:t>
                      </a:r>
                      <a:endParaRPr lang="en-US" sz="3200" b="0" i="0" u="none" strike="noStrike" dirty="0">
                        <a:solidFill>
                          <a:srgbClr val="000000"/>
                        </a:solidFill>
                        <a:effectLst/>
                        <a:latin typeface="Arial"/>
                      </a:endParaRPr>
                    </a:p>
                  </a:txBody>
                  <a:tcPr marL="9525" marR="9525" marT="9525" marB="0" anchor="b"/>
                </a:tc>
                <a:tc>
                  <a:txBody>
                    <a:bodyPr/>
                    <a:lstStyle/>
                    <a:p>
                      <a:pPr algn="ctr" fontAlgn="b"/>
                      <a:r>
                        <a:rPr lang="en-US" sz="3200" b="0" u="none" strike="noStrike" dirty="0">
                          <a:effectLst/>
                        </a:rPr>
                        <a:t>99</a:t>
                      </a:r>
                      <a:endParaRPr lang="en-US" sz="3200" b="0" i="0" u="none" strike="noStrike" dirty="0">
                        <a:solidFill>
                          <a:srgbClr val="000000"/>
                        </a:solidFill>
                        <a:effectLst/>
                        <a:latin typeface="Arial"/>
                      </a:endParaRPr>
                    </a:p>
                  </a:txBody>
                  <a:tcPr marL="9525" marR="9525" marT="9525" marB="0" anchor="b"/>
                </a:tc>
                <a:tc>
                  <a:txBody>
                    <a:bodyPr/>
                    <a:lstStyle/>
                    <a:p>
                      <a:pPr algn="ctr" fontAlgn="b"/>
                      <a:r>
                        <a:rPr lang="en-US" sz="3200" b="0" u="none" strike="noStrike" dirty="0">
                          <a:effectLst/>
                        </a:rPr>
                        <a:t>7.14</a:t>
                      </a:r>
                      <a:endParaRPr lang="en-US" sz="3200" b="0" i="0" u="none" strike="noStrike" dirty="0">
                        <a:solidFill>
                          <a:srgbClr val="000000"/>
                        </a:solidFill>
                        <a:effectLst/>
                        <a:latin typeface="Arial"/>
                      </a:endParaRPr>
                    </a:p>
                  </a:txBody>
                  <a:tcPr marL="9525" marR="9525" marT="9525" marB="0" anchor="b"/>
                </a:tc>
              </a:tr>
              <a:tr h="1131979">
                <a:tc>
                  <a:txBody>
                    <a:bodyPr/>
                    <a:lstStyle/>
                    <a:p>
                      <a:pPr algn="l" fontAlgn="b"/>
                      <a:r>
                        <a:rPr lang="en-US" sz="3200" b="0" u="none" strike="noStrike" dirty="0" smtClean="0">
                          <a:effectLst/>
                        </a:rPr>
                        <a:t>papaya</a:t>
                      </a:r>
                      <a:r>
                        <a:rPr lang="en-US" sz="3200" b="0" u="none" strike="noStrike" baseline="0" dirty="0" smtClean="0">
                          <a:effectLst/>
                        </a:rPr>
                        <a:t> autosome</a:t>
                      </a:r>
                      <a:endParaRPr lang="en-US" sz="3200" b="0" i="0" u="none" strike="noStrike" dirty="0">
                        <a:solidFill>
                          <a:srgbClr val="000000"/>
                        </a:solidFill>
                        <a:effectLst/>
                        <a:latin typeface="Arial"/>
                      </a:endParaRPr>
                    </a:p>
                  </a:txBody>
                  <a:tcPr marL="9525" marR="9525" marT="9525" marB="0" anchor="b"/>
                </a:tc>
                <a:tc>
                  <a:txBody>
                    <a:bodyPr/>
                    <a:lstStyle/>
                    <a:p>
                      <a:pPr algn="ctr" fontAlgn="b"/>
                      <a:r>
                        <a:rPr lang="en-US" sz="3200" b="0" u="none" strike="noStrike" dirty="0">
                          <a:effectLst/>
                        </a:rPr>
                        <a:t>58</a:t>
                      </a:r>
                      <a:endParaRPr lang="en-US" sz="3200" b="0" i="0" u="none" strike="noStrike" dirty="0">
                        <a:solidFill>
                          <a:srgbClr val="000000"/>
                        </a:solidFill>
                        <a:effectLst/>
                        <a:latin typeface="Arial"/>
                      </a:endParaRPr>
                    </a:p>
                  </a:txBody>
                  <a:tcPr marL="9525" marR="9525" marT="9525" marB="0" anchor="b"/>
                </a:tc>
                <a:tc>
                  <a:txBody>
                    <a:bodyPr/>
                    <a:lstStyle/>
                    <a:p>
                      <a:pPr algn="ctr" fontAlgn="b"/>
                      <a:r>
                        <a:rPr lang="en-US" sz="3200" b="0" u="none" strike="noStrike" dirty="0">
                          <a:effectLst/>
                        </a:rPr>
                        <a:t>10.34</a:t>
                      </a:r>
                      <a:endParaRPr lang="en-US" sz="3200" b="0" i="0" u="none" strike="noStrike" dirty="0">
                        <a:solidFill>
                          <a:srgbClr val="000000"/>
                        </a:solidFill>
                        <a:effectLst/>
                        <a:latin typeface="Arial"/>
                      </a:endParaRPr>
                    </a:p>
                  </a:txBody>
                  <a:tcPr marL="9525" marR="9525" marT="9525" marB="0" anchor="b"/>
                </a:tc>
              </a:tr>
            </a:tbl>
          </a:graphicData>
        </a:graphic>
      </p:graphicFrame>
      <p:sp>
        <p:nvSpPr>
          <p:cNvPr id="19" name="TextBox 18"/>
          <p:cNvSpPr txBox="1"/>
          <p:nvPr/>
        </p:nvSpPr>
        <p:spPr>
          <a:xfrm>
            <a:off x="15600235" y="17091805"/>
            <a:ext cx="7202072" cy="1200329"/>
          </a:xfrm>
          <a:prstGeom prst="rect">
            <a:avLst/>
          </a:prstGeom>
          <a:noFill/>
        </p:spPr>
        <p:txBody>
          <a:bodyPr wrap="square" rtlCol="0">
            <a:spAutoFit/>
          </a:bodyPr>
          <a:lstStyle/>
          <a:p>
            <a:pPr algn="just"/>
            <a:r>
              <a:rPr lang="en-US" sz="3600" b="1" dirty="0" smtClean="0"/>
              <a:t>Table 2. </a:t>
            </a:r>
            <a:r>
              <a:rPr lang="en-US" sz="3600" dirty="0" smtClean="0"/>
              <a:t>Gene density of the papaya and monoica BACs</a:t>
            </a:r>
            <a:endParaRPr lang="en-US" sz="3600" dirty="0"/>
          </a:p>
        </p:txBody>
      </p:sp>
      <p:sp>
        <p:nvSpPr>
          <p:cNvPr id="40" name="TextBox 39"/>
          <p:cNvSpPr txBox="1"/>
          <p:nvPr/>
        </p:nvSpPr>
        <p:spPr>
          <a:xfrm>
            <a:off x="15647860" y="31125713"/>
            <a:ext cx="16227540" cy="1261884"/>
          </a:xfrm>
          <a:prstGeom prst="rect">
            <a:avLst/>
          </a:prstGeom>
          <a:noFill/>
        </p:spPr>
        <p:txBody>
          <a:bodyPr wrap="square" rtlCol="0">
            <a:spAutoFit/>
          </a:bodyPr>
          <a:lstStyle/>
          <a:p>
            <a:pPr algn="just"/>
            <a:r>
              <a:rPr lang="en-US" sz="4400" b="1" dirty="0" smtClean="0"/>
              <a:t>Acknowledgments:</a:t>
            </a:r>
          </a:p>
          <a:p>
            <a:pPr algn="just"/>
            <a:r>
              <a:rPr lang="en-US" sz="3200" dirty="0" smtClean="0"/>
              <a:t>This research was funded by the NSF Plant Genome Research Program (award number 0553417).</a:t>
            </a:r>
            <a:endParaRPr lang="en-US" sz="3200" dirty="0"/>
          </a:p>
        </p:txBody>
      </p:sp>
      <p:sp>
        <p:nvSpPr>
          <p:cNvPr id="51" name="TextBox 50"/>
          <p:cNvSpPr txBox="1"/>
          <p:nvPr/>
        </p:nvSpPr>
        <p:spPr>
          <a:xfrm>
            <a:off x="23184178" y="17091804"/>
            <a:ext cx="8691221" cy="1200329"/>
          </a:xfrm>
          <a:prstGeom prst="rect">
            <a:avLst/>
          </a:prstGeom>
          <a:noFill/>
        </p:spPr>
        <p:txBody>
          <a:bodyPr wrap="square" rtlCol="0">
            <a:spAutoFit/>
          </a:bodyPr>
          <a:lstStyle/>
          <a:p>
            <a:pPr algn="just"/>
            <a:r>
              <a:rPr lang="en-US" sz="3600" b="1" dirty="0" smtClean="0"/>
              <a:t>Table 3. </a:t>
            </a:r>
            <a:r>
              <a:rPr lang="en-US" sz="3600" dirty="0" smtClean="0"/>
              <a:t>Gene </a:t>
            </a:r>
            <a:r>
              <a:rPr lang="en-US" sz="3600" dirty="0"/>
              <a:t>content of the papaya </a:t>
            </a:r>
            <a:r>
              <a:rPr lang="en-US" sz="3600" dirty="0" smtClean="0"/>
              <a:t>and monoica BACs</a:t>
            </a:r>
            <a:endParaRPr lang="en-US" sz="3600" dirty="0"/>
          </a:p>
        </p:txBody>
      </p:sp>
      <p:sp>
        <p:nvSpPr>
          <p:cNvPr id="52" name="TextBox 51"/>
          <p:cNvSpPr txBox="1"/>
          <p:nvPr/>
        </p:nvSpPr>
        <p:spPr>
          <a:xfrm>
            <a:off x="15647860" y="10568117"/>
            <a:ext cx="16208816" cy="646331"/>
          </a:xfrm>
          <a:prstGeom prst="rect">
            <a:avLst/>
          </a:prstGeom>
          <a:noFill/>
        </p:spPr>
        <p:txBody>
          <a:bodyPr wrap="square" rtlCol="0">
            <a:spAutoFit/>
          </a:bodyPr>
          <a:lstStyle/>
          <a:p>
            <a:pPr algn="just"/>
            <a:r>
              <a:rPr lang="en-US" sz="3600" b="1" dirty="0" smtClean="0"/>
              <a:t>Table 1.  </a:t>
            </a:r>
            <a:r>
              <a:rPr lang="en-US" sz="3600" dirty="0" smtClean="0"/>
              <a:t>Summary of the repetitive element content of the papaya and monoica BACs.</a:t>
            </a:r>
            <a:endParaRPr lang="en-US" sz="3600" dirty="0"/>
          </a:p>
        </p:txBody>
      </p:sp>
      <p:sp>
        <p:nvSpPr>
          <p:cNvPr id="53" name="TextBox 52"/>
          <p:cNvSpPr txBox="1"/>
          <p:nvPr/>
        </p:nvSpPr>
        <p:spPr>
          <a:xfrm>
            <a:off x="22802307" y="24500205"/>
            <a:ext cx="9429422" cy="400110"/>
          </a:xfrm>
          <a:prstGeom prst="rect">
            <a:avLst/>
          </a:prstGeom>
          <a:noFill/>
        </p:spPr>
        <p:txBody>
          <a:bodyPr wrap="square" rtlCol="0">
            <a:spAutoFit/>
          </a:bodyPr>
          <a:lstStyle/>
          <a:p>
            <a:r>
              <a:rPr lang="en-US" sz="2000" dirty="0" smtClean="0"/>
              <a:t>*SDR-Sex </a:t>
            </a:r>
            <a:r>
              <a:rPr lang="en-US" sz="2000" dirty="0" smtClean="0"/>
              <a:t>determining region, HSY-hermaphrodite specific region of the Y chromosome</a:t>
            </a:r>
            <a:endParaRPr lang="en-US" sz="2000" dirty="0"/>
          </a:p>
        </p:txBody>
      </p:sp>
    </p:spTree>
    <p:extLst>
      <p:ext uri="{BB962C8B-B14F-4D97-AF65-F5344CB8AC3E}">
        <p14:creationId xmlns:p14="http://schemas.microsoft.com/office/powerpoint/2010/main" val="33863344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8553</TotalTime>
  <Words>807</Words>
  <Application>Microsoft Office PowerPoint</Application>
  <PresentationFormat>Custom</PresentationFormat>
  <Paragraphs>127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Andrea</dc:creator>
  <cp:lastModifiedBy>Andrea</cp:lastModifiedBy>
  <cp:revision>86</cp:revision>
  <dcterms:created xsi:type="dcterms:W3CDTF">2011-09-29T22:10:39Z</dcterms:created>
  <dcterms:modified xsi:type="dcterms:W3CDTF">2011-10-05T23:15:52Z</dcterms:modified>
</cp:coreProperties>
</file>