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32918400" cy="32918400"/>
  <p:notesSz cx="6858000" cy="9144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5F7"/>
    <a:srgbClr val="F5F3EF"/>
    <a:srgbClr val="F4F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314" autoAdjust="0"/>
    <p:restoredTop sz="99848" autoAdjust="0"/>
  </p:normalViewPr>
  <p:slideViewPr>
    <p:cSldViewPr>
      <p:cViewPr>
        <p:scale>
          <a:sx n="25" d="100"/>
          <a:sy n="25" d="100"/>
        </p:scale>
        <p:origin x="-414" y="456"/>
      </p:cViewPr>
      <p:guideLst>
        <p:guide orient="horz" pos="10368"/>
        <p:guide pos="1036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165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EFCDCA-6E30-4450-AC3B-AEF2B58486D6}" type="datetimeFigureOut">
              <a:rPr lang="en-US" smtClean="0"/>
              <a:pPr/>
              <a:t>10/5/2011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CF17D6-59E7-4DF1-8B9C-983F24F1EA2D}" type="slidenum">
              <a:rPr lang="en-US" smtClean="0"/>
              <a:pPr/>
              <a:t>‹#›</a:t>
            </a:fld>
            <a:endParaRPr lang="en-US"/>
          </a:p>
        </p:txBody>
      </p:sp>
    </p:spTree>
    <p:extLst>
      <p:ext uri="{BB962C8B-B14F-4D97-AF65-F5344CB8AC3E}">
        <p14:creationId xmlns:p14="http://schemas.microsoft.com/office/powerpoint/2010/main" val="1220899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82B28E-1BB0-4CDD-99FA-14DE81DBF93D}" type="datetimeFigureOut">
              <a:rPr lang="en-US" smtClean="0"/>
              <a:pPr/>
              <a:t>10/5/2011</a:t>
            </a:fld>
            <a:endParaRPr lang="en-US"/>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E2B5BD-19C4-4C94-97B7-DC0AE61D47CB}" type="slidenum">
              <a:rPr lang="en-US" smtClean="0"/>
              <a:pPr/>
              <a:t>‹#›</a:t>
            </a:fld>
            <a:endParaRPr lang="en-US"/>
          </a:p>
        </p:txBody>
      </p:sp>
    </p:spTree>
    <p:extLst>
      <p:ext uri="{BB962C8B-B14F-4D97-AF65-F5344CB8AC3E}">
        <p14:creationId xmlns:p14="http://schemas.microsoft.com/office/powerpoint/2010/main" val="2927102083"/>
      </p:ext>
    </p:extLst>
  </p:cSld>
  <p:clrMap bg1="lt1" tx1="dk1" bg2="lt2" tx2="dk2" accent1="accent1" accent2="accent2" accent3="accent3" accent4="accent4" accent5="accent5" accent6="accent6" hlink="hlink" folHlink="folHlink"/>
  <p:notesStyle>
    <a:lvl1pPr marL="0" algn="l" defTabSz="3762024" rtl="0" eaLnBrk="1" latinLnBrk="0" hangingPunct="1">
      <a:defRPr sz="4900" kern="1200">
        <a:solidFill>
          <a:schemeClr val="tx1"/>
        </a:solidFill>
        <a:latin typeface="+mn-lt"/>
        <a:ea typeface="+mn-ea"/>
        <a:cs typeface="+mn-cs"/>
      </a:defRPr>
    </a:lvl1pPr>
    <a:lvl2pPr marL="1881012" algn="l" defTabSz="3762024" rtl="0" eaLnBrk="1" latinLnBrk="0" hangingPunct="1">
      <a:defRPr sz="4900" kern="1200">
        <a:solidFill>
          <a:schemeClr val="tx1"/>
        </a:solidFill>
        <a:latin typeface="+mn-lt"/>
        <a:ea typeface="+mn-ea"/>
        <a:cs typeface="+mn-cs"/>
      </a:defRPr>
    </a:lvl2pPr>
    <a:lvl3pPr marL="3762024" algn="l" defTabSz="3762024" rtl="0" eaLnBrk="1" latinLnBrk="0" hangingPunct="1">
      <a:defRPr sz="4900" kern="1200">
        <a:solidFill>
          <a:schemeClr val="tx1"/>
        </a:solidFill>
        <a:latin typeface="+mn-lt"/>
        <a:ea typeface="+mn-ea"/>
        <a:cs typeface="+mn-cs"/>
      </a:defRPr>
    </a:lvl3pPr>
    <a:lvl4pPr marL="5643037" algn="l" defTabSz="3762024" rtl="0" eaLnBrk="1" latinLnBrk="0" hangingPunct="1">
      <a:defRPr sz="4900" kern="1200">
        <a:solidFill>
          <a:schemeClr val="tx1"/>
        </a:solidFill>
        <a:latin typeface="+mn-lt"/>
        <a:ea typeface="+mn-ea"/>
        <a:cs typeface="+mn-cs"/>
      </a:defRPr>
    </a:lvl4pPr>
    <a:lvl5pPr marL="7524049" algn="l" defTabSz="3762024" rtl="0" eaLnBrk="1" latinLnBrk="0" hangingPunct="1">
      <a:defRPr sz="4900" kern="1200">
        <a:solidFill>
          <a:schemeClr val="tx1"/>
        </a:solidFill>
        <a:latin typeface="+mn-lt"/>
        <a:ea typeface="+mn-ea"/>
        <a:cs typeface="+mn-cs"/>
      </a:defRPr>
    </a:lvl5pPr>
    <a:lvl6pPr marL="9405061" algn="l" defTabSz="3762024" rtl="0" eaLnBrk="1" latinLnBrk="0" hangingPunct="1">
      <a:defRPr sz="4900" kern="1200">
        <a:solidFill>
          <a:schemeClr val="tx1"/>
        </a:solidFill>
        <a:latin typeface="+mn-lt"/>
        <a:ea typeface="+mn-ea"/>
        <a:cs typeface="+mn-cs"/>
      </a:defRPr>
    </a:lvl6pPr>
    <a:lvl7pPr marL="11286073" algn="l" defTabSz="3762024" rtl="0" eaLnBrk="1" latinLnBrk="0" hangingPunct="1">
      <a:defRPr sz="4900" kern="1200">
        <a:solidFill>
          <a:schemeClr val="tx1"/>
        </a:solidFill>
        <a:latin typeface="+mn-lt"/>
        <a:ea typeface="+mn-ea"/>
        <a:cs typeface="+mn-cs"/>
      </a:defRPr>
    </a:lvl7pPr>
    <a:lvl8pPr marL="13167086" algn="l" defTabSz="3762024" rtl="0" eaLnBrk="1" latinLnBrk="0" hangingPunct="1">
      <a:defRPr sz="4900" kern="1200">
        <a:solidFill>
          <a:schemeClr val="tx1"/>
        </a:solidFill>
        <a:latin typeface="+mn-lt"/>
        <a:ea typeface="+mn-ea"/>
        <a:cs typeface="+mn-cs"/>
      </a:defRPr>
    </a:lvl8pPr>
    <a:lvl9pPr marL="15048098" algn="l" defTabSz="3762024" rtl="0" eaLnBrk="1" latinLnBrk="0" hangingPunct="1">
      <a:defRPr sz="4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2B5BD-19C4-4C94-97B7-DC0AE61D47CB}" type="slidenum">
              <a:rPr lang="en-US" smtClean="0"/>
              <a:pPr/>
              <a:t>1</a:t>
            </a:fld>
            <a:endParaRPr lang="en-US"/>
          </a:p>
        </p:txBody>
      </p:sp>
    </p:spTree>
    <p:extLst>
      <p:ext uri="{BB962C8B-B14F-4D97-AF65-F5344CB8AC3E}">
        <p14:creationId xmlns:p14="http://schemas.microsoft.com/office/powerpoint/2010/main" val="173764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0226042"/>
            <a:ext cx="279806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8653760"/>
            <a:ext cx="23042880" cy="841248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D9972F-9EE2-438C-A754-99D2DDAF3052}"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1040082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9972F-9EE2-438C-A754-99D2DDAF3052}"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3277559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318265"/>
            <a:ext cx="740664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1318265"/>
            <a:ext cx="2167128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9972F-9EE2-438C-A754-99D2DDAF3052}"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247124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9972F-9EE2-438C-A754-99D2DDAF3052}"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317152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1153122"/>
            <a:ext cx="27980640" cy="653796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3952225"/>
            <a:ext cx="27980640" cy="72008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D9972F-9EE2-438C-A754-99D2DDAF3052}"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14770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7680963"/>
            <a:ext cx="14538960" cy="2172462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7680963"/>
            <a:ext cx="14538960" cy="2172462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D9972F-9EE2-438C-A754-99D2DDAF3052}" type="datetimeFigureOut">
              <a:rPr lang="en-US" smtClean="0"/>
              <a:pPr/>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630611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7368542"/>
            <a:ext cx="14544677" cy="307085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645920" y="10439400"/>
            <a:ext cx="14544677" cy="1896618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7368542"/>
            <a:ext cx="14550390" cy="307085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6722092" y="10439400"/>
            <a:ext cx="14550390" cy="1896618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D9972F-9EE2-438C-A754-99D2DDAF3052}" type="datetimeFigureOut">
              <a:rPr lang="en-US" smtClean="0"/>
              <a:pPr/>
              <a:t>10/5/2011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42218241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D9972F-9EE2-438C-A754-99D2DDAF3052}" type="datetimeFigureOut">
              <a:rPr lang="en-US" smtClean="0"/>
              <a:pPr/>
              <a:t>10/5/2011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906081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9972F-9EE2-438C-A754-99D2DDAF3052}" type="datetimeFigureOut">
              <a:rPr lang="en-US" smtClean="0"/>
              <a:pPr/>
              <a:t>10/5/2011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3213420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1310640"/>
            <a:ext cx="10829927" cy="557784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2870180" y="1310643"/>
            <a:ext cx="18402300" cy="2809494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6888483"/>
            <a:ext cx="10829927" cy="225171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D9972F-9EE2-438C-A754-99D2DDAF3052}" type="datetimeFigureOut">
              <a:rPr lang="en-US" smtClean="0"/>
              <a:pPr/>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92174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23042880"/>
            <a:ext cx="19751040" cy="272034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6452237" y="2941320"/>
            <a:ext cx="19751040" cy="1975104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6452237" y="25763222"/>
            <a:ext cx="19751040" cy="386333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D9972F-9EE2-438C-A754-99D2DDAF3052}" type="datetimeFigureOut">
              <a:rPr lang="en-US" smtClean="0"/>
              <a:pPr/>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55E36-98BC-4BFE-A216-8BACC953F16B}" type="slidenum">
              <a:rPr lang="en-US" smtClean="0"/>
              <a:pPr/>
              <a:t>‹#›</a:t>
            </a:fld>
            <a:endParaRPr lang="en-US"/>
          </a:p>
        </p:txBody>
      </p:sp>
    </p:spTree>
    <p:extLst>
      <p:ext uri="{BB962C8B-B14F-4D97-AF65-F5344CB8AC3E}">
        <p14:creationId xmlns:p14="http://schemas.microsoft.com/office/powerpoint/2010/main" val="3083181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318262"/>
            <a:ext cx="29626560" cy="54864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7680963"/>
            <a:ext cx="29626560" cy="2172462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30510482"/>
            <a:ext cx="7680960" cy="17526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C2D9972F-9EE2-438C-A754-99D2DDAF3052}" type="datetimeFigureOut">
              <a:rPr lang="en-US" smtClean="0"/>
              <a:pPr/>
              <a:t>10/5/2011</a:t>
            </a:fld>
            <a:endParaRPr lang="en-US"/>
          </a:p>
        </p:txBody>
      </p:sp>
      <p:sp>
        <p:nvSpPr>
          <p:cNvPr id="5" name="Footer Placeholder 4"/>
          <p:cNvSpPr>
            <a:spLocks noGrp="1"/>
          </p:cNvSpPr>
          <p:nvPr>
            <p:ph type="ftr" sz="quarter" idx="3"/>
          </p:nvPr>
        </p:nvSpPr>
        <p:spPr>
          <a:xfrm>
            <a:off x="11247120" y="30510482"/>
            <a:ext cx="10424160" cy="17526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30510482"/>
            <a:ext cx="7680960" cy="17526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43A55E36-98BC-4BFE-A216-8BACC953F16B}" type="slidenum">
              <a:rPr lang="en-US" smtClean="0"/>
              <a:pPr/>
              <a:t>‹#›</a:t>
            </a:fld>
            <a:endParaRPr lang="en-US"/>
          </a:p>
        </p:txBody>
      </p:sp>
    </p:spTree>
    <p:extLst>
      <p:ext uri="{BB962C8B-B14F-4D97-AF65-F5344CB8AC3E}">
        <p14:creationId xmlns:p14="http://schemas.microsoft.com/office/powerpoint/2010/main" val="1817252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74364" y="6081283"/>
            <a:ext cx="31449948" cy="4237051"/>
          </a:xfrm>
        </p:spPr>
        <p:txBody>
          <a:bodyPr>
            <a:normAutofit fontScale="25000" lnSpcReduction="20000"/>
          </a:bodyPr>
          <a:lstStyle/>
          <a:p>
            <a:r>
              <a:rPr lang="en-US" sz="20000" dirty="0" smtClean="0"/>
              <a:t>Introduction:</a:t>
            </a:r>
          </a:p>
          <a:p>
            <a:endParaRPr lang="en-US" sz="4000" dirty="0" smtClean="0"/>
          </a:p>
          <a:p>
            <a:pPr algn="just"/>
            <a:r>
              <a:rPr lang="en-US" sz="14400" b="0" dirty="0" smtClean="0"/>
              <a:t>It has long been thought that, while the </a:t>
            </a:r>
            <a:r>
              <a:rPr lang="en-US" sz="14400" b="0" dirty="0" err="1" smtClean="0"/>
              <a:t>hemizygous</a:t>
            </a:r>
            <a:r>
              <a:rPr lang="en-US" sz="14400" b="0" dirty="0" smtClean="0"/>
              <a:t> Y chromosome changes drastically over time, the X chromosome conserves the ancestral autosome content and structure. To determine whether the X chromosome remains unchanged compared to its ancestral autosome, BAC sequences of </a:t>
            </a:r>
            <a:r>
              <a:rPr lang="en-US" sz="14400" b="0" i="1" dirty="0" smtClean="0"/>
              <a:t>Carica papaya </a:t>
            </a:r>
            <a:r>
              <a:rPr lang="en-US" sz="14400" b="0" dirty="0" smtClean="0"/>
              <a:t>and </a:t>
            </a:r>
            <a:r>
              <a:rPr lang="en-US" sz="14400" b="0" i="1" dirty="0" smtClean="0"/>
              <a:t>Vasconcellea monoica </a:t>
            </a:r>
            <a:r>
              <a:rPr lang="en-US" sz="14400" b="0" dirty="0" smtClean="0"/>
              <a:t>were analyzed.  </a:t>
            </a:r>
            <a:r>
              <a:rPr lang="en-US" sz="14400" b="0" i="1" dirty="0" smtClean="0"/>
              <a:t>Carica papaya </a:t>
            </a:r>
            <a:r>
              <a:rPr lang="en-US" sz="14400" b="0" dirty="0" smtClean="0"/>
              <a:t>is a </a:t>
            </a:r>
            <a:r>
              <a:rPr lang="en-US" sz="14400" b="0" dirty="0" err="1" smtClean="0"/>
              <a:t>trioecious</a:t>
            </a:r>
            <a:r>
              <a:rPr lang="en-US" sz="14400" b="0" dirty="0" smtClean="0"/>
              <a:t> tropical plant with very young sex chromosomes (2-3 my), </a:t>
            </a:r>
            <a:r>
              <a:rPr lang="en-US" sz="14400" b="0" dirty="0" smtClean="0"/>
              <a:t>the </a:t>
            </a:r>
            <a:r>
              <a:rPr lang="en-US" sz="14400" b="0" dirty="0" smtClean="0"/>
              <a:t>segregation of which results in male (XY), female (XX), and hermaphrodite (</a:t>
            </a:r>
            <a:r>
              <a:rPr lang="en-US" sz="14400" b="0" dirty="0" err="1" smtClean="0"/>
              <a:t>XY</a:t>
            </a:r>
            <a:r>
              <a:rPr lang="en-US" sz="14400" b="0" baseline="30000" dirty="0" err="1" smtClean="0"/>
              <a:t>h</a:t>
            </a:r>
            <a:r>
              <a:rPr lang="en-US" sz="14400" b="0" dirty="0" smtClean="0"/>
              <a:t>) individuals.  Close relative </a:t>
            </a:r>
            <a:r>
              <a:rPr lang="en-US" sz="14400" b="0" i="1" dirty="0" smtClean="0"/>
              <a:t>Vasconcellea monoica</a:t>
            </a:r>
            <a:r>
              <a:rPr lang="en-US" sz="14400" b="0" dirty="0" smtClean="0"/>
              <a:t>, which diverged from a shared common ancestor with papaya 6.8-14.7 </a:t>
            </a:r>
            <a:r>
              <a:rPr lang="en-US" sz="14400" b="0" dirty="0" err="1" smtClean="0"/>
              <a:t>mya</a:t>
            </a:r>
            <a:r>
              <a:rPr lang="en-US" sz="14400" b="0" dirty="0" smtClean="0"/>
              <a:t>, is </a:t>
            </a:r>
            <a:r>
              <a:rPr lang="en-US" sz="14400" b="0" dirty="0" err="1" smtClean="0"/>
              <a:t>monoecious</a:t>
            </a:r>
            <a:r>
              <a:rPr lang="en-US" sz="14400" b="0" dirty="0" smtClean="0"/>
              <a:t>, having separate male and female flowers on a single individual, with the lack of sexual dimorphism, signifying the absence of sex chromosomes.  The genome size of monoica is 626Mb compared to the 372Mb genome of papaya, signifying expansion in monoica since the divergence of these species.  The retention of the ancestral autosome in monoica and difference in sexual systems between closely related papaya and monoica allow for a unique opportunity to better understand early X chromosome evolution. </a:t>
            </a:r>
          </a:p>
        </p:txBody>
      </p:sp>
      <p:sp>
        <p:nvSpPr>
          <p:cNvPr id="9" name="Title 1"/>
          <p:cNvSpPr txBox="1">
            <a:spLocks/>
          </p:cNvSpPr>
          <p:nvPr/>
        </p:nvSpPr>
        <p:spPr>
          <a:xfrm>
            <a:off x="1607820" y="929215"/>
            <a:ext cx="29748480" cy="2362200"/>
          </a:xfrm>
          <a:prstGeom prst="rect">
            <a:avLst/>
          </a:prstGeom>
        </p:spPr>
        <p:txBody>
          <a:bodyPr vert="horz" lIns="376202" tIns="188101" rIns="376202" bIns="188101" rtlCol="0" anchor="ctr">
            <a:noAutofit/>
          </a:bodyPr>
          <a:lstStyle>
            <a:lvl1pPr algn="ctr" defTabSz="3762024" rtl="0" eaLnBrk="1" latinLnBrk="0" hangingPunct="1">
              <a:spcBef>
                <a:spcPct val="0"/>
              </a:spcBef>
              <a:buNone/>
              <a:defRPr sz="18100" kern="1200">
                <a:solidFill>
                  <a:schemeClr val="tx1"/>
                </a:solidFill>
                <a:latin typeface="+mj-lt"/>
                <a:ea typeface="+mj-ea"/>
                <a:cs typeface="+mj-cs"/>
              </a:defRPr>
            </a:lvl1pPr>
          </a:lstStyle>
          <a:p>
            <a:r>
              <a:rPr lang="en-US" sz="8000" dirty="0" smtClean="0"/>
              <a:t>Rapid divergence and expansion of the papaya X chromosome compared to its ancestral autosome</a:t>
            </a:r>
            <a:endParaRPr lang="en-US" sz="8000" dirty="0"/>
          </a:p>
        </p:txBody>
      </p:sp>
      <p:sp>
        <p:nvSpPr>
          <p:cNvPr id="10" name="TextBox 9"/>
          <p:cNvSpPr txBox="1"/>
          <p:nvPr/>
        </p:nvSpPr>
        <p:spPr>
          <a:xfrm>
            <a:off x="2745105" y="3291415"/>
            <a:ext cx="27473910" cy="830997"/>
          </a:xfrm>
          <a:prstGeom prst="rect">
            <a:avLst/>
          </a:prstGeom>
          <a:noFill/>
        </p:spPr>
        <p:txBody>
          <a:bodyPr wrap="square" rtlCol="0">
            <a:spAutoFit/>
          </a:bodyPr>
          <a:lstStyle/>
          <a:p>
            <a:pPr algn="ctr"/>
            <a:r>
              <a:rPr lang="en-US" sz="4800" dirty="0" smtClean="0"/>
              <a:t>Andrea R. Gschwend</a:t>
            </a:r>
            <a:r>
              <a:rPr lang="en-US" sz="4800" baseline="30000" dirty="0" smtClean="0"/>
              <a:t>1</a:t>
            </a:r>
            <a:r>
              <a:rPr lang="en-US" sz="4800" dirty="0" smtClean="0"/>
              <a:t>, </a:t>
            </a:r>
            <a:r>
              <a:rPr lang="en-US" sz="4800" dirty="0" err="1"/>
              <a:t>Qingyi</a:t>
            </a:r>
            <a:r>
              <a:rPr lang="en-US" sz="4800" dirty="0"/>
              <a:t> </a:t>
            </a:r>
            <a:r>
              <a:rPr lang="en-US" sz="4800" dirty="0" smtClean="0"/>
              <a:t>Yu</a:t>
            </a:r>
            <a:r>
              <a:rPr lang="en-US" sz="4800" baseline="30000" dirty="0" smtClean="0"/>
              <a:t>2</a:t>
            </a:r>
            <a:r>
              <a:rPr lang="en-US" sz="4800" dirty="0" smtClean="0"/>
              <a:t>,</a:t>
            </a:r>
            <a:r>
              <a:rPr lang="en-US" sz="4800" baseline="30000" dirty="0" smtClean="0"/>
              <a:t> </a:t>
            </a:r>
            <a:r>
              <a:rPr lang="en-US" sz="4800" dirty="0" err="1" smtClean="0"/>
              <a:t>Fanchang</a:t>
            </a:r>
            <a:r>
              <a:rPr lang="en-US" sz="4800" dirty="0" smtClean="0"/>
              <a:t> Zeng</a:t>
            </a:r>
            <a:r>
              <a:rPr lang="en-US" sz="4800" baseline="30000" dirty="0" smtClean="0"/>
              <a:t>1</a:t>
            </a:r>
            <a:r>
              <a:rPr lang="en-US" sz="4800" dirty="0" smtClean="0"/>
              <a:t>, Robert VanBuren</a:t>
            </a:r>
            <a:r>
              <a:rPr lang="en-US" sz="4800" baseline="30000" dirty="0" smtClean="0"/>
              <a:t>1</a:t>
            </a:r>
            <a:r>
              <a:rPr lang="en-US" sz="4800" dirty="0" smtClean="0"/>
              <a:t>, </a:t>
            </a:r>
            <a:r>
              <a:rPr lang="en-US" sz="4800" dirty="0"/>
              <a:t>Rishi </a:t>
            </a:r>
            <a:r>
              <a:rPr lang="en-US" sz="4800" dirty="0" smtClean="0"/>
              <a:t>Aryal</a:t>
            </a:r>
            <a:r>
              <a:rPr lang="en-US" sz="4800" baseline="30000" dirty="0" smtClean="0"/>
              <a:t>1</a:t>
            </a:r>
            <a:r>
              <a:rPr lang="en-US" sz="4800" dirty="0" smtClean="0"/>
              <a:t>, Jennifer </a:t>
            </a:r>
            <a:r>
              <a:rPr lang="en-US" sz="4800" dirty="0" smtClean="0"/>
              <a:t>Han</a:t>
            </a:r>
            <a:r>
              <a:rPr lang="en-US" sz="4800" baseline="30000" dirty="0" smtClean="0"/>
              <a:t>1</a:t>
            </a:r>
            <a:r>
              <a:rPr lang="en-US" sz="4800" dirty="0" smtClean="0"/>
              <a:t>, </a:t>
            </a:r>
            <a:r>
              <a:rPr lang="en-US" sz="4800" dirty="0" smtClean="0"/>
              <a:t>Ray Ming</a:t>
            </a:r>
            <a:r>
              <a:rPr lang="en-US" sz="4800" baseline="30000" dirty="0" smtClean="0"/>
              <a:t>1</a:t>
            </a:r>
            <a:r>
              <a:rPr lang="en-US" sz="4800" dirty="0" smtClean="0"/>
              <a:t> </a:t>
            </a:r>
            <a:endParaRPr lang="en-US" sz="4800" dirty="0"/>
          </a:p>
        </p:txBody>
      </p:sp>
      <p:sp>
        <p:nvSpPr>
          <p:cNvPr id="11" name="TextBox 10"/>
          <p:cNvSpPr txBox="1"/>
          <p:nvPr/>
        </p:nvSpPr>
        <p:spPr>
          <a:xfrm>
            <a:off x="8003038" y="4428340"/>
            <a:ext cx="16992600" cy="1077218"/>
          </a:xfrm>
          <a:prstGeom prst="rect">
            <a:avLst/>
          </a:prstGeom>
          <a:noFill/>
        </p:spPr>
        <p:txBody>
          <a:bodyPr wrap="square" rtlCol="0">
            <a:spAutoFit/>
          </a:bodyPr>
          <a:lstStyle/>
          <a:p>
            <a:pPr marL="742950" indent="-742950">
              <a:buAutoNum type="arabicPeriod"/>
            </a:pPr>
            <a:r>
              <a:rPr lang="en-US" sz="3200" dirty="0" smtClean="0"/>
              <a:t>Department of Plant Biology, University of Illinois at Urbana-Champaign, Urbana, IL 61801, USA</a:t>
            </a:r>
          </a:p>
          <a:p>
            <a:pPr marL="742950" indent="-742950">
              <a:buAutoNum type="arabicPeriod"/>
            </a:pPr>
            <a:r>
              <a:rPr lang="en-US" sz="3200" dirty="0" smtClean="0"/>
              <a:t>Texas </a:t>
            </a:r>
            <a:r>
              <a:rPr lang="en-US" sz="3200" dirty="0" err="1" smtClean="0"/>
              <a:t>AgriLife</a:t>
            </a:r>
            <a:r>
              <a:rPr lang="en-US" sz="3200" dirty="0" smtClean="0"/>
              <a:t> Research, Texas A&amp;M University, Weslaco, Texas 78596, USA</a:t>
            </a:r>
            <a:endParaRPr lang="en-US" sz="3200" dirty="0"/>
          </a:p>
        </p:txBody>
      </p:sp>
      <p:sp>
        <p:nvSpPr>
          <p:cNvPr id="13" name="TextBox 12"/>
          <p:cNvSpPr txBox="1"/>
          <p:nvPr/>
        </p:nvSpPr>
        <p:spPr>
          <a:xfrm>
            <a:off x="1037040" y="29221698"/>
            <a:ext cx="13647852" cy="2308324"/>
          </a:xfrm>
          <a:prstGeom prst="rect">
            <a:avLst/>
          </a:prstGeom>
          <a:noFill/>
        </p:spPr>
        <p:txBody>
          <a:bodyPr wrap="square" rtlCol="0">
            <a:spAutoFit/>
          </a:bodyPr>
          <a:lstStyle/>
          <a:p>
            <a:pPr algn="just"/>
            <a:r>
              <a:rPr lang="en-US" sz="3600" b="1" dirty="0" smtClean="0"/>
              <a:t>Figure 1. a) </a:t>
            </a:r>
            <a:r>
              <a:rPr lang="en-US" sz="3600" dirty="0" smtClean="0"/>
              <a:t>Expansion in the syntenic regions of 16 BACs and 2 </a:t>
            </a:r>
            <a:r>
              <a:rPr lang="en-US" sz="3600" dirty="0" err="1" smtClean="0"/>
              <a:t>contigs</a:t>
            </a:r>
            <a:r>
              <a:rPr lang="en-US" sz="3600" dirty="0" smtClean="0"/>
              <a:t> found in the </a:t>
            </a:r>
            <a:r>
              <a:rPr lang="en-US" sz="3600" dirty="0" smtClean="0"/>
              <a:t>papaya X-specific </a:t>
            </a:r>
            <a:r>
              <a:rPr lang="en-US" sz="3600" dirty="0" smtClean="0"/>
              <a:t>region </a:t>
            </a:r>
            <a:r>
              <a:rPr lang="en-US" sz="3600" dirty="0" smtClean="0"/>
              <a:t>compared </a:t>
            </a:r>
            <a:r>
              <a:rPr lang="en-US" sz="3600" dirty="0" smtClean="0"/>
              <a:t>to its corresponding 11 monoica BACs. </a:t>
            </a:r>
            <a:r>
              <a:rPr lang="en-US" sz="3600" dirty="0" smtClean="0"/>
              <a:t> </a:t>
            </a:r>
            <a:r>
              <a:rPr lang="en-US" sz="3600" b="1" dirty="0" smtClean="0"/>
              <a:t>b</a:t>
            </a:r>
            <a:r>
              <a:rPr lang="en-US" sz="3600" b="1" dirty="0" smtClean="0"/>
              <a:t>) </a:t>
            </a:r>
            <a:r>
              <a:rPr lang="en-US" sz="3600" dirty="0" smtClean="0"/>
              <a:t>Expansion of the syntenic region of one monoica autosomal BAC compared to its corresponding papaya autosomal BAC.</a:t>
            </a:r>
            <a:endParaRPr lang="en-US" sz="3600" dirty="0"/>
          </a:p>
        </p:txBody>
      </p:sp>
      <p:sp>
        <p:nvSpPr>
          <p:cNvPr id="24" name="Rectangle 23"/>
          <p:cNvSpPr/>
          <p:nvPr/>
        </p:nvSpPr>
        <p:spPr>
          <a:xfrm>
            <a:off x="15609760" y="24606975"/>
            <a:ext cx="16227540" cy="6494085"/>
          </a:xfrm>
          <a:prstGeom prst="rect">
            <a:avLst/>
          </a:prstGeom>
        </p:spPr>
        <p:txBody>
          <a:bodyPr wrap="square">
            <a:spAutoFit/>
          </a:bodyPr>
          <a:lstStyle/>
          <a:p>
            <a:pPr algn="just"/>
            <a:r>
              <a:rPr lang="en-US" sz="5000" b="1" dirty="0" smtClean="0"/>
              <a:t>Conclusions:</a:t>
            </a:r>
          </a:p>
          <a:p>
            <a:pPr algn="just"/>
            <a:endParaRPr lang="en-US" sz="1000" b="1" dirty="0" smtClean="0"/>
          </a:p>
          <a:p>
            <a:pPr marL="685800" indent="-685800" algn="just">
              <a:buFont typeface="Wingdings" pitchFamily="2" charset="2"/>
              <a:buChar char="v"/>
            </a:pPr>
            <a:r>
              <a:rPr lang="en-US" sz="3600" dirty="0" smtClean="0"/>
              <a:t>The papaya X-specific region showed marked expansion </a:t>
            </a:r>
            <a:r>
              <a:rPr lang="en-US" sz="3600" dirty="0"/>
              <a:t>compared to the ancestral autosome in monoica. </a:t>
            </a:r>
            <a:r>
              <a:rPr lang="en-US" sz="3600" dirty="0" smtClean="0"/>
              <a:t>The </a:t>
            </a:r>
            <a:r>
              <a:rPr lang="en-US" sz="3600" dirty="0"/>
              <a:t>monoica </a:t>
            </a:r>
            <a:r>
              <a:rPr lang="en-US" sz="3600" dirty="0" smtClean="0"/>
              <a:t>autosome </a:t>
            </a:r>
            <a:r>
              <a:rPr lang="en-US" sz="3600" dirty="0"/>
              <a:t>expanded </a:t>
            </a:r>
            <a:r>
              <a:rPr lang="en-US" sz="3600" dirty="0" smtClean="0"/>
              <a:t>compared </a:t>
            </a:r>
            <a:r>
              <a:rPr lang="en-US" sz="3600" dirty="0"/>
              <a:t>to the corresponding </a:t>
            </a:r>
            <a:r>
              <a:rPr lang="en-US" sz="3600" dirty="0" smtClean="0"/>
              <a:t>autosomal BAC </a:t>
            </a:r>
            <a:r>
              <a:rPr lang="en-US" sz="3600" dirty="0"/>
              <a:t>in </a:t>
            </a:r>
            <a:r>
              <a:rPr lang="en-US" sz="3600" dirty="0" smtClean="0"/>
              <a:t>papaya, consistent with genome size differences.</a:t>
            </a:r>
          </a:p>
          <a:p>
            <a:pPr marL="685800" indent="-685800" algn="just">
              <a:buFont typeface="Wingdings" pitchFamily="2" charset="2"/>
              <a:buChar char="v"/>
            </a:pPr>
            <a:endParaRPr lang="en-US" sz="1200" dirty="0" smtClean="0"/>
          </a:p>
          <a:p>
            <a:pPr marL="685800" indent="-685800" algn="just">
              <a:buFont typeface="Wingdings" pitchFamily="2" charset="2"/>
              <a:buChar char="v"/>
            </a:pPr>
            <a:r>
              <a:rPr lang="en-US" sz="3600" dirty="0"/>
              <a:t>The expansion of the papaya X-specific region </a:t>
            </a:r>
            <a:r>
              <a:rPr lang="en-US" sz="3600" dirty="0" smtClean="0"/>
              <a:t>is </a:t>
            </a:r>
            <a:r>
              <a:rPr lang="en-US" sz="3600" dirty="0"/>
              <a:t>largely due to </a:t>
            </a:r>
            <a:r>
              <a:rPr lang="en-US" sz="3600" dirty="0" smtClean="0"/>
              <a:t>the </a:t>
            </a:r>
            <a:r>
              <a:rPr lang="en-US" sz="3600" dirty="0"/>
              <a:t>increase of </a:t>
            </a:r>
            <a:r>
              <a:rPr lang="en-US" sz="3600" dirty="0" smtClean="0"/>
              <a:t>repetitive elements, specifically </a:t>
            </a:r>
            <a:r>
              <a:rPr lang="en-US" sz="3600" dirty="0"/>
              <a:t>LTR </a:t>
            </a:r>
            <a:r>
              <a:rPr lang="en-US" sz="3600" dirty="0" err="1" smtClean="0"/>
              <a:t>retrotransposons</a:t>
            </a:r>
            <a:r>
              <a:rPr lang="en-US" sz="3600" dirty="0" smtClean="0"/>
              <a:t>.</a:t>
            </a:r>
          </a:p>
          <a:p>
            <a:pPr marL="685800" indent="-685800" algn="just">
              <a:buFont typeface="Wingdings" pitchFamily="2" charset="2"/>
              <a:buChar char="v"/>
            </a:pPr>
            <a:endParaRPr lang="en-US" sz="1200" dirty="0" smtClean="0"/>
          </a:p>
          <a:p>
            <a:pPr marL="685800" indent="-685800" algn="just">
              <a:buFont typeface="Wingdings" pitchFamily="2" charset="2"/>
              <a:buChar char="v"/>
            </a:pPr>
            <a:r>
              <a:rPr lang="en-US" sz="3600" dirty="0" smtClean="0"/>
              <a:t>The papaya sex specific regions gained a considerable number of genes compared to the corresponding monoica region.  The autosomal region of papaya and monoica, had a greater gene density </a:t>
            </a:r>
            <a:r>
              <a:rPr lang="en-US" sz="3600" dirty="0"/>
              <a:t>and the majority of genes </a:t>
            </a:r>
            <a:r>
              <a:rPr lang="en-US" sz="3600" dirty="0" smtClean="0"/>
              <a:t>and gene order were conserved between the two species.     </a:t>
            </a:r>
          </a:p>
        </p:txBody>
      </p:sp>
      <p:pic>
        <p:nvPicPr>
          <p:cNvPr id="26"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133" y="19938738"/>
            <a:ext cx="8031564" cy="8689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2600" y="21562832"/>
            <a:ext cx="5181599" cy="546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1948491" y="18538355"/>
            <a:ext cx="2775909" cy="1077218"/>
          </a:xfrm>
          <a:prstGeom prst="rect">
            <a:avLst/>
          </a:prstGeom>
          <a:noFill/>
        </p:spPr>
        <p:txBody>
          <a:bodyPr wrap="square" rtlCol="0">
            <a:spAutoFit/>
          </a:bodyPr>
          <a:lstStyle/>
          <a:p>
            <a:r>
              <a:rPr lang="en-US" sz="3200" b="1" dirty="0"/>
              <a:t>p</a:t>
            </a:r>
            <a:r>
              <a:rPr lang="en-US" sz="3200" b="1" dirty="0" smtClean="0"/>
              <a:t>apaya X-</a:t>
            </a:r>
            <a:r>
              <a:rPr lang="en-US" sz="3200" b="1" dirty="0"/>
              <a:t>s</a:t>
            </a:r>
            <a:r>
              <a:rPr lang="en-US" sz="3200" b="1" dirty="0" smtClean="0"/>
              <a:t>pecific BACs</a:t>
            </a:r>
            <a:endParaRPr lang="en-US" sz="3200" b="1" dirty="0"/>
          </a:p>
        </p:txBody>
      </p:sp>
      <p:sp>
        <p:nvSpPr>
          <p:cNvPr id="29" name="TextBox 28"/>
          <p:cNvSpPr txBox="1"/>
          <p:nvPr/>
        </p:nvSpPr>
        <p:spPr>
          <a:xfrm>
            <a:off x="5409262" y="18369078"/>
            <a:ext cx="2795435" cy="1569660"/>
          </a:xfrm>
          <a:prstGeom prst="rect">
            <a:avLst/>
          </a:prstGeom>
          <a:noFill/>
        </p:spPr>
        <p:txBody>
          <a:bodyPr wrap="square" rtlCol="0">
            <a:spAutoFit/>
          </a:bodyPr>
          <a:lstStyle/>
          <a:p>
            <a:r>
              <a:rPr lang="en-US" sz="3200" b="1" dirty="0"/>
              <a:t>m</a:t>
            </a:r>
            <a:r>
              <a:rPr lang="en-US" sz="3200" b="1" dirty="0" smtClean="0"/>
              <a:t>onoica corresponding BACs</a:t>
            </a:r>
            <a:endParaRPr lang="en-US" sz="3200" b="1" dirty="0"/>
          </a:p>
        </p:txBody>
      </p:sp>
      <p:sp>
        <p:nvSpPr>
          <p:cNvPr id="32" name="TextBox 31"/>
          <p:cNvSpPr txBox="1"/>
          <p:nvPr/>
        </p:nvSpPr>
        <p:spPr>
          <a:xfrm>
            <a:off x="9741639" y="18369078"/>
            <a:ext cx="2654415" cy="1569660"/>
          </a:xfrm>
          <a:prstGeom prst="rect">
            <a:avLst/>
          </a:prstGeom>
          <a:noFill/>
        </p:spPr>
        <p:txBody>
          <a:bodyPr wrap="square" rtlCol="0">
            <a:spAutoFit/>
          </a:bodyPr>
          <a:lstStyle/>
          <a:p>
            <a:r>
              <a:rPr lang="en-US" sz="3200" b="1" dirty="0"/>
              <a:t>p</a:t>
            </a:r>
            <a:r>
              <a:rPr lang="en-US" sz="3200" b="1" dirty="0" smtClean="0"/>
              <a:t>apaya autosomal BAC</a:t>
            </a:r>
            <a:endParaRPr lang="en-US" sz="3200" b="1" dirty="0"/>
          </a:p>
        </p:txBody>
      </p:sp>
      <p:sp>
        <p:nvSpPr>
          <p:cNvPr id="34" name="TextBox 33"/>
          <p:cNvSpPr txBox="1"/>
          <p:nvPr/>
        </p:nvSpPr>
        <p:spPr>
          <a:xfrm>
            <a:off x="11983631" y="18292134"/>
            <a:ext cx="2932219" cy="1569660"/>
          </a:xfrm>
          <a:prstGeom prst="rect">
            <a:avLst/>
          </a:prstGeom>
          <a:noFill/>
        </p:spPr>
        <p:txBody>
          <a:bodyPr wrap="square" rtlCol="0">
            <a:spAutoFit/>
          </a:bodyPr>
          <a:lstStyle/>
          <a:p>
            <a:r>
              <a:rPr lang="en-US" sz="3200" b="1" dirty="0"/>
              <a:t>m</a:t>
            </a:r>
            <a:r>
              <a:rPr lang="en-US" sz="3200" b="1" dirty="0" smtClean="0"/>
              <a:t>onoica corresponding BAC</a:t>
            </a:r>
            <a:endParaRPr lang="en-US" sz="3200" b="1" dirty="0"/>
          </a:p>
        </p:txBody>
      </p:sp>
      <p:sp>
        <p:nvSpPr>
          <p:cNvPr id="35" name="TextBox 34"/>
          <p:cNvSpPr txBox="1"/>
          <p:nvPr/>
        </p:nvSpPr>
        <p:spPr>
          <a:xfrm>
            <a:off x="2178996" y="28366312"/>
            <a:ext cx="1682467" cy="523220"/>
          </a:xfrm>
          <a:prstGeom prst="rect">
            <a:avLst/>
          </a:prstGeom>
          <a:noFill/>
        </p:spPr>
        <p:txBody>
          <a:bodyPr wrap="square" rtlCol="0">
            <a:spAutoFit/>
          </a:bodyPr>
          <a:lstStyle/>
          <a:p>
            <a:r>
              <a:rPr lang="en-US" sz="2800" b="1" dirty="0" smtClean="0"/>
              <a:t>2.56Mb </a:t>
            </a:r>
            <a:endParaRPr lang="en-US" sz="2800" b="1" dirty="0"/>
          </a:p>
        </p:txBody>
      </p:sp>
      <p:sp>
        <p:nvSpPr>
          <p:cNvPr id="36" name="TextBox 35"/>
          <p:cNvSpPr txBox="1"/>
          <p:nvPr/>
        </p:nvSpPr>
        <p:spPr>
          <a:xfrm>
            <a:off x="6303576" y="26181336"/>
            <a:ext cx="1605974" cy="523220"/>
          </a:xfrm>
          <a:prstGeom prst="rect">
            <a:avLst/>
          </a:prstGeom>
          <a:noFill/>
        </p:spPr>
        <p:txBody>
          <a:bodyPr wrap="square" rtlCol="0">
            <a:spAutoFit/>
          </a:bodyPr>
          <a:lstStyle/>
          <a:p>
            <a:r>
              <a:rPr lang="en-US" sz="2800" b="1" dirty="0" smtClean="0"/>
              <a:t>1.1 Mb </a:t>
            </a:r>
            <a:endParaRPr lang="en-US" sz="2800" b="1" dirty="0"/>
          </a:p>
        </p:txBody>
      </p:sp>
      <p:sp>
        <p:nvSpPr>
          <p:cNvPr id="37" name="TextBox 36"/>
          <p:cNvSpPr txBox="1"/>
          <p:nvPr/>
        </p:nvSpPr>
        <p:spPr>
          <a:xfrm>
            <a:off x="9864064" y="25412222"/>
            <a:ext cx="1718335" cy="523220"/>
          </a:xfrm>
          <a:prstGeom prst="rect">
            <a:avLst/>
          </a:prstGeom>
          <a:noFill/>
        </p:spPr>
        <p:txBody>
          <a:bodyPr wrap="square" rtlCol="0">
            <a:spAutoFit/>
          </a:bodyPr>
          <a:lstStyle/>
          <a:p>
            <a:r>
              <a:rPr lang="en-US" sz="2800" b="1" dirty="0" smtClean="0"/>
              <a:t>72.8 kb </a:t>
            </a:r>
            <a:endParaRPr lang="en-US" sz="2800" b="1" dirty="0"/>
          </a:p>
        </p:txBody>
      </p:sp>
      <p:sp>
        <p:nvSpPr>
          <p:cNvPr id="38" name="TextBox 37"/>
          <p:cNvSpPr txBox="1"/>
          <p:nvPr/>
        </p:nvSpPr>
        <p:spPr>
          <a:xfrm>
            <a:off x="12599941" y="26766112"/>
            <a:ext cx="1682467" cy="523220"/>
          </a:xfrm>
          <a:prstGeom prst="rect">
            <a:avLst/>
          </a:prstGeom>
          <a:noFill/>
        </p:spPr>
        <p:txBody>
          <a:bodyPr wrap="square" rtlCol="0">
            <a:spAutoFit/>
          </a:bodyPr>
          <a:lstStyle/>
          <a:p>
            <a:r>
              <a:rPr lang="en-US" sz="2800" b="1" dirty="0" smtClean="0"/>
              <a:t>101.3 kb </a:t>
            </a:r>
            <a:endParaRPr lang="en-US" sz="2800" b="1" dirty="0"/>
          </a:p>
        </p:txBody>
      </p:sp>
      <p:sp>
        <p:nvSpPr>
          <p:cNvPr id="39" name="TextBox 38"/>
          <p:cNvSpPr txBox="1"/>
          <p:nvPr/>
        </p:nvSpPr>
        <p:spPr>
          <a:xfrm>
            <a:off x="1037040" y="18409099"/>
            <a:ext cx="903690" cy="646331"/>
          </a:xfrm>
          <a:prstGeom prst="rect">
            <a:avLst/>
          </a:prstGeom>
          <a:noFill/>
        </p:spPr>
        <p:txBody>
          <a:bodyPr wrap="square" rtlCol="0">
            <a:spAutoFit/>
          </a:bodyPr>
          <a:lstStyle/>
          <a:p>
            <a:r>
              <a:rPr lang="en-US" sz="3600" b="1" dirty="0" smtClean="0"/>
              <a:t>a)</a:t>
            </a:r>
            <a:endParaRPr lang="en-US" sz="3600" b="1" dirty="0"/>
          </a:p>
        </p:txBody>
      </p:sp>
      <p:sp>
        <p:nvSpPr>
          <p:cNvPr id="41" name="TextBox 40"/>
          <p:cNvSpPr txBox="1"/>
          <p:nvPr/>
        </p:nvSpPr>
        <p:spPr>
          <a:xfrm>
            <a:off x="8708648" y="18369078"/>
            <a:ext cx="903690" cy="646331"/>
          </a:xfrm>
          <a:prstGeom prst="rect">
            <a:avLst/>
          </a:prstGeom>
          <a:noFill/>
        </p:spPr>
        <p:txBody>
          <a:bodyPr wrap="square" rtlCol="0">
            <a:spAutoFit/>
          </a:bodyPr>
          <a:lstStyle/>
          <a:p>
            <a:r>
              <a:rPr lang="en-US" sz="3600" b="1" dirty="0"/>
              <a:t>b</a:t>
            </a:r>
            <a:r>
              <a:rPr lang="en-US" sz="3600" b="1" dirty="0" smtClean="0"/>
              <a:t>)</a:t>
            </a:r>
            <a:endParaRPr lang="en-US" sz="3600" b="1" dirty="0"/>
          </a:p>
        </p:txBody>
      </p:sp>
      <p:sp>
        <p:nvSpPr>
          <p:cNvPr id="42" name="TextBox 41"/>
          <p:cNvSpPr txBox="1"/>
          <p:nvPr/>
        </p:nvSpPr>
        <p:spPr>
          <a:xfrm>
            <a:off x="3217212" y="21466486"/>
            <a:ext cx="1202387" cy="646331"/>
          </a:xfrm>
          <a:prstGeom prst="rect">
            <a:avLst/>
          </a:prstGeom>
          <a:noFill/>
        </p:spPr>
        <p:txBody>
          <a:bodyPr wrap="square" rtlCol="0">
            <a:spAutoFit/>
          </a:bodyPr>
          <a:lstStyle/>
          <a:p>
            <a:r>
              <a:rPr lang="en-US" sz="3600" b="1" dirty="0" smtClean="0"/>
              <a:t>45%</a:t>
            </a:r>
            <a:endParaRPr lang="en-US" sz="3600" b="1" dirty="0"/>
          </a:p>
        </p:txBody>
      </p:sp>
      <p:sp>
        <p:nvSpPr>
          <p:cNvPr id="43" name="TextBox 42"/>
          <p:cNvSpPr txBox="1"/>
          <p:nvPr/>
        </p:nvSpPr>
        <p:spPr>
          <a:xfrm>
            <a:off x="5640944" y="25935442"/>
            <a:ext cx="903690" cy="646331"/>
          </a:xfrm>
          <a:prstGeom prst="rect">
            <a:avLst/>
          </a:prstGeom>
          <a:noFill/>
        </p:spPr>
        <p:txBody>
          <a:bodyPr wrap="square" rtlCol="0">
            <a:spAutoFit/>
          </a:bodyPr>
          <a:lstStyle/>
          <a:p>
            <a:r>
              <a:rPr lang="en-US" sz="3600" b="1" dirty="0" smtClean="0"/>
              <a:t>5%</a:t>
            </a:r>
            <a:endParaRPr lang="en-US" sz="3600" b="1" dirty="0"/>
          </a:p>
        </p:txBody>
      </p:sp>
      <p:sp>
        <p:nvSpPr>
          <p:cNvPr id="44" name="TextBox 43"/>
          <p:cNvSpPr txBox="1"/>
          <p:nvPr/>
        </p:nvSpPr>
        <p:spPr>
          <a:xfrm>
            <a:off x="3217212" y="26119781"/>
            <a:ext cx="1202386" cy="646331"/>
          </a:xfrm>
          <a:prstGeom prst="rect">
            <a:avLst/>
          </a:prstGeom>
          <a:noFill/>
        </p:spPr>
        <p:txBody>
          <a:bodyPr wrap="square" rtlCol="0">
            <a:spAutoFit/>
          </a:bodyPr>
          <a:lstStyle/>
          <a:p>
            <a:r>
              <a:rPr lang="en-US" sz="3600" b="1" dirty="0" smtClean="0"/>
              <a:t>56%</a:t>
            </a:r>
            <a:endParaRPr lang="en-US" sz="3600" b="1" dirty="0"/>
          </a:p>
        </p:txBody>
      </p:sp>
      <p:sp>
        <p:nvSpPr>
          <p:cNvPr id="45" name="TextBox 44"/>
          <p:cNvSpPr txBox="1"/>
          <p:nvPr/>
        </p:nvSpPr>
        <p:spPr>
          <a:xfrm>
            <a:off x="11963399" y="23636994"/>
            <a:ext cx="1110162" cy="646331"/>
          </a:xfrm>
          <a:prstGeom prst="rect">
            <a:avLst/>
          </a:prstGeom>
          <a:noFill/>
        </p:spPr>
        <p:txBody>
          <a:bodyPr wrap="square" rtlCol="0">
            <a:spAutoFit/>
          </a:bodyPr>
          <a:lstStyle/>
          <a:p>
            <a:r>
              <a:rPr lang="en-US" sz="3600" b="1" dirty="0" smtClean="0"/>
              <a:t>62%</a:t>
            </a:r>
            <a:endParaRPr lang="en-US" sz="3600" b="1" dirty="0"/>
          </a:p>
        </p:txBody>
      </p:sp>
      <p:pic>
        <p:nvPicPr>
          <p:cNvPr id="46" name="Picture 4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332678" y="1123383"/>
            <a:ext cx="1523997" cy="1973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3" name="Table 32"/>
          <p:cNvGraphicFramePr>
            <a:graphicFrameLocks noGrp="1"/>
          </p:cNvGraphicFramePr>
          <p:nvPr>
            <p:extLst>
              <p:ext uri="{D42A27DB-BD31-4B8C-83A1-F6EECF244321}">
                <p14:modId xmlns:p14="http://schemas.microsoft.com/office/powerpoint/2010/main" val="36422372"/>
              </p:ext>
            </p:extLst>
          </p:nvPr>
        </p:nvGraphicFramePr>
        <p:xfrm>
          <a:off x="15647861" y="11490588"/>
          <a:ext cx="16208814" cy="5130177"/>
        </p:xfrm>
        <a:graphic>
          <a:graphicData uri="http://schemas.openxmlformats.org/drawingml/2006/table">
            <a:tbl>
              <a:tblPr>
                <a:tableStyleId>{21E4AEA4-8DFA-4A89-87EB-49C32662AFE0}</a:tableStyleId>
              </a:tblPr>
              <a:tblGrid>
                <a:gridCol w="3495019"/>
                <a:gridCol w="3327053"/>
                <a:gridCol w="2772544"/>
                <a:gridCol w="2957380"/>
                <a:gridCol w="3656818"/>
              </a:tblGrid>
              <a:tr h="1224598">
                <a:tc>
                  <a:txBody>
                    <a:bodyPr/>
                    <a:lstStyle/>
                    <a:p>
                      <a:pPr algn="ctr" fontAlgn="ctr"/>
                      <a:endParaRPr lang="en-US" sz="3000" b="1" i="0" u="none" strike="noStrike" dirty="0">
                        <a:solidFill>
                          <a:srgbClr val="000000"/>
                        </a:solidFill>
                        <a:effectLst/>
                        <a:latin typeface="Times New Roman"/>
                      </a:endParaRPr>
                    </a:p>
                  </a:txBody>
                  <a:tcPr marL="9525" marR="9525" marT="9525" marB="0" anchor="ctr"/>
                </a:tc>
                <a:tc>
                  <a:txBody>
                    <a:bodyPr/>
                    <a:lstStyle/>
                    <a:p>
                      <a:pPr algn="ctr"/>
                      <a:r>
                        <a:rPr lang="en-US" sz="3200" u="none" strike="noStrike" dirty="0" smtClean="0">
                          <a:effectLst/>
                        </a:rPr>
                        <a:t>Papaya</a:t>
                      </a:r>
                      <a:r>
                        <a:rPr lang="en-US" sz="3200" u="none" strike="noStrike" baseline="0" dirty="0" smtClean="0">
                          <a:effectLst/>
                        </a:rPr>
                        <a:t> X</a:t>
                      </a:r>
                      <a:r>
                        <a:rPr lang="en-US" sz="3200" u="none" strike="noStrike" dirty="0" smtClean="0">
                          <a:effectLst/>
                        </a:rPr>
                        <a:t>-specific BACS (2,545 kb)</a:t>
                      </a:r>
                      <a:endParaRPr lang="en-US" sz="3200" dirty="0"/>
                    </a:p>
                  </a:txBody>
                  <a:tcPr marL="9525" marR="9525" marT="9525" marB="0" anchor="ctr"/>
                </a:tc>
                <a:tc>
                  <a:txBody>
                    <a:bodyPr/>
                    <a:lstStyle/>
                    <a:p>
                      <a:pPr marL="0" marR="0" indent="0" algn="ctr" defTabSz="3762024" rtl="0" eaLnBrk="1" fontAlgn="auto" latinLnBrk="0" hangingPunct="1">
                        <a:lnSpc>
                          <a:spcPct val="100000"/>
                        </a:lnSpc>
                        <a:spcBef>
                          <a:spcPts val="0"/>
                        </a:spcBef>
                        <a:spcAft>
                          <a:spcPts val="0"/>
                        </a:spcAft>
                        <a:buClrTx/>
                        <a:buSzTx/>
                        <a:buFontTx/>
                        <a:buNone/>
                        <a:tabLst/>
                        <a:defRPr/>
                      </a:pPr>
                      <a:r>
                        <a:rPr lang="it-IT" sz="3200" u="none" strike="noStrike" dirty="0" smtClean="0">
                          <a:effectLst/>
                        </a:rPr>
                        <a:t>monoica X region BACS (1,082 kb)</a:t>
                      </a:r>
                      <a:endParaRPr lang="it-IT" sz="3200" b="1" i="0" u="none" strike="noStrike" dirty="0" smtClean="0">
                        <a:solidFill>
                          <a:srgbClr val="000000"/>
                        </a:solidFill>
                        <a:effectLst/>
                        <a:latin typeface="Times New Roman"/>
                      </a:endParaRPr>
                    </a:p>
                  </a:txBody>
                  <a:tcPr marL="9525" marR="9525" marT="9525" marB="0" anchor="ctr"/>
                </a:tc>
                <a:tc>
                  <a:txBody>
                    <a:bodyPr/>
                    <a:lstStyle/>
                    <a:p>
                      <a:pPr marL="0" marR="0" indent="0" algn="ctr" defTabSz="3762024" rtl="0" eaLnBrk="1" fontAlgn="auto" latinLnBrk="0" hangingPunct="1">
                        <a:lnSpc>
                          <a:spcPct val="100000"/>
                        </a:lnSpc>
                        <a:spcBef>
                          <a:spcPts val="0"/>
                        </a:spcBef>
                        <a:spcAft>
                          <a:spcPts val="0"/>
                        </a:spcAft>
                        <a:buClrTx/>
                        <a:buSzTx/>
                        <a:buFontTx/>
                        <a:buNone/>
                        <a:tabLst/>
                        <a:defRPr/>
                      </a:pPr>
                      <a:r>
                        <a:rPr lang="en-US" sz="3200" u="none" strike="noStrike" dirty="0" smtClean="0">
                          <a:effectLst/>
                        </a:rPr>
                        <a:t>papaya genome (271,000 kb)</a:t>
                      </a:r>
                      <a:endParaRPr lang="en-US" sz="3200" b="1" i="0" u="none" strike="noStrike" dirty="0" smtClean="0">
                        <a:solidFill>
                          <a:srgbClr val="000000"/>
                        </a:solidFill>
                        <a:effectLst/>
                        <a:latin typeface="Times New Roman"/>
                      </a:endParaRPr>
                    </a:p>
                  </a:txBody>
                  <a:tcPr marL="9525" marR="9525" marT="9525" marB="0" anchor="ctr"/>
                </a:tc>
                <a:tc>
                  <a:txBody>
                    <a:bodyPr/>
                    <a:lstStyle/>
                    <a:p>
                      <a:pPr marL="0" marR="0" indent="0" algn="ctr" defTabSz="3762024" rtl="0" eaLnBrk="1" fontAlgn="auto" latinLnBrk="0" hangingPunct="1">
                        <a:lnSpc>
                          <a:spcPct val="100000"/>
                        </a:lnSpc>
                        <a:spcBef>
                          <a:spcPts val="0"/>
                        </a:spcBef>
                        <a:spcAft>
                          <a:spcPts val="0"/>
                        </a:spcAft>
                        <a:buClrTx/>
                        <a:buSzTx/>
                        <a:buFontTx/>
                        <a:buNone/>
                        <a:tabLst/>
                        <a:defRPr/>
                      </a:pPr>
                      <a:r>
                        <a:rPr lang="it-IT" sz="3200" u="none" strike="noStrike" dirty="0" smtClean="0">
                          <a:effectLst/>
                        </a:rPr>
                        <a:t>monoica autosome BAC (102 kb)</a:t>
                      </a:r>
                      <a:endParaRPr lang="it-IT" sz="3200" b="1" i="0" u="none" strike="noStrike" dirty="0" smtClean="0">
                        <a:solidFill>
                          <a:srgbClr val="000000"/>
                        </a:solidFill>
                        <a:effectLst/>
                        <a:latin typeface="Times New Roman"/>
                      </a:endParaRPr>
                    </a:p>
                  </a:txBody>
                  <a:tcPr marL="9525" marR="9525" marT="9525" marB="0" anchor="ctr"/>
                </a:tc>
              </a:tr>
              <a:tr h="602029">
                <a:tc>
                  <a:txBody>
                    <a:bodyPr/>
                    <a:lstStyle/>
                    <a:p>
                      <a:pPr algn="l" fontAlgn="ctr"/>
                      <a:r>
                        <a:rPr lang="en-US" sz="3200" u="none" strike="noStrike" dirty="0" err="1" smtClean="0">
                          <a:effectLst/>
                        </a:rPr>
                        <a:t>Retroelements</a:t>
                      </a:r>
                      <a:endParaRPr lang="en-US" sz="3200" b="1"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46.4%</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32.5%</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42.2%</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28.4%</a:t>
                      </a:r>
                      <a:endParaRPr lang="en-US" sz="3200" b="0" i="0" u="none" strike="noStrike" dirty="0">
                        <a:solidFill>
                          <a:srgbClr val="000000"/>
                        </a:solidFill>
                        <a:effectLst/>
                        <a:latin typeface="Times New Roman"/>
                      </a:endParaRPr>
                    </a:p>
                  </a:txBody>
                  <a:tcPr marL="9525" marR="9525" marT="9525" marB="0" anchor="ctr"/>
                </a:tc>
              </a:tr>
              <a:tr h="427997">
                <a:tc>
                  <a:txBody>
                    <a:bodyPr/>
                    <a:lstStyle/>
                    <a:p>
                      <a:pPr algn="l" fontAlgn="ctr"/>
                      <a:r>
                        <a:rPr lang="en-US" sz="3200" u="none" strike="noStrike" dirty="0">
                          <a:effectLst/>
                        </a:rPr>
                        <a:t>     LINEs</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0.9%</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1.4%</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1.1%</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7.8%</a:t>
                      </a:r>
                      <a:endParaRPr lang="en-US" sz="3200" b="0" i="0" u="none" strike="noStrike" dirty="0">
                        <a:solidFill>
                          <a:srgbClr val="000000"/>
                        </a:solidFill>
                        <a:effectLst/>
                        <a:latin typeface="Times New Roman"/>
                      </a:endParaRPr>
                    </a:p>
                  </a:txBody>
                  <a:tcPr marL="9525" marR="9525" marT="9525" marB="0" anchor="ctr"/>
                </a:tc>
              </a:tr>
              <a:tr h="559149">
                <a:tc>
                  <a:txBody>
                    <a:bodyPr/>
                    <a:lstStyle/>
                    <a:p>
                      <a:pPr algn="l" fontAlgn="ctr"/>
                      <a:r>
                        <a:rPr lang="en-US" sz="3200" u="none" strike="noStrike" dirty="0">
                          <a:effectLst/>
                        </a:rPr>
                        <a:t>     </a:t>
                      </a:r>
                      <a:r>
                        <a:rPr lang="en-US" sz="3200" u="none" strike="noStrike" dirty="0" smtClean="0">
                          <a:effectLst/>
                        </a:rPr>
                        <a:t>LTR</a:t>
                      </a:r>
                      <a:r>
                        <a:rPr lang="en-US" sz="3200" u="none" strike="noStrike" baseline="0" dirty="0" smtClean="0">
                          <a:effectLst/>
                        </a:rPr>
                        <a:t> </a:t>
                      </a:r>
                      <a:r>
                        <a:rPr lang="en-US" sz="3200" u="none" strike="noStrike" dirty="0" smtClean="0">
                          <a:effectLst/>
                        </a:rPr>
                        <a:t>elements</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45.6%</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31.1%</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41.1%</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20.6%</a:t>
                      </a:r>
                      <a:endParaRPr lang="en-US" sz="3200" b="0" i="0" u="none" strike="noStrike" dirty="0">
                        <a:solidFill>
                          <a:srgbClr val="000000"/>
                        </a:solidFill>
                        <a:effectLst/>
                        <a:latin typeface="Times New Roman"/>
                      </a:endParaRPr>
                    </a:p>
                  </a:txBody>
                  <a:tcPr marL="9525" marR="9525" marT="9525" marB="0" anchor="ctr"/>
                </a:tc>
              </a:tr>
              <a:tr h="507172">
                <a:tc>
                  <a:txBody>
                    <a:bodyPr/>
                    <a:lstStyle/>
                    <a:p>
                      <a:pPr algn="l" fontAlgn="ctr"/>
                      <a:r>
                        <a:rPr lang="en-US" sz="3200" u="none" strike="noStrike" dirty="0" smtClean="0">
                          <a:effectLst/>
                        </a:rPr>
                        <a:t>DNA transposons</a:t>
                      </a:r>
                      <a:endParaRPr lang="en-US" sz="3200" b="1"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a:effectLst/>
                        </a:rPr>
                        <a:t>0.1%</a:t>
                      </a:r>
                      <a:endParaRPr lang="en-US" sz="3200" b="0" i="0" u="none" strike="noStrike">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1.1%</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0.2%</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0.7%</a:t>
                      </a:r>
                      <a:endParaRPr lang="en-US" sz="3200" b="0" i="0" u="none" strike="noStrike" dirty="0">
                        <a:solidFill>
                          <a:srgbClr val="000000"/>
                        </a:solidFill>
                        <a:effectLst/>
                        <a:latin typeface="Times New Roman"/>
                      </a:endParaRPr>
                    </a:p>
                  </a:txBody>
                  <a:tcPr marL="9525" marR="9525" marT="9525" marB="0" anchor="ctr"/>
                </a:tc>
              </a:tr>
              <a:tr h="507172">
                <a:tc>
                  <a:txBody>
                    <a:bodyPr/>
                    <a:lstStyle/>
                    <a:p>
                      <a:pPr algn="l" fontAlgn="ctr"/>
                      <a:r>
                        <a:rPr lang="en-US" sz="3200" u="none" strike="noStrike" dirty="0" smtClean="0">
                          <a:effectLst/>
                        </a:rPr>
                        <a:t>Unclassified</a:t>
                      </a:r>
                      <a:endParaRPr lang="en-US" sz="3200" b="1"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a:effectLst/>
                        </a:rPr>
                        <a:t>18.9%</a:t>
                      </a:r>
                      <a:endParaRPr lang="en-US" sz="3200" b="0" i="0" u="none" strike="noStrike">
                        <a:solidFill>
                          <a:srgbClr val="000000"/>
                        </a:solidFill>
                        <a:effectLst/>
                        <a:latin typeface="Times New Roman"/>
                      </a:endParaRPr>
                    </a:p>
                  </a:txBody>
                  <a:tcPr marL="9525" marR="9525" marT="9525" marB="0" anchor="ctr"/>
                </a:tc>
                <a:tc>
                  <a:txBody>
                    <a:bodyPr/>
                    <a:lstStyle/>
                    <a:p>
                      <a:pPr algn="ctr" fontAlgn="ctr"/>
                      <a:r>
                        <a:rPr lang="en-US" sz="3200" u="none" strike="noStrike">
                          <a:effectLst/>
                        </a:rPr>
                        <a:t>26.5%</a:t>
                      </a:r>
                      <a:endParaRPr lang="en-US" sz="3200" b="0" i="0" u="none" strike="noStrike">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8.7%</a:t>
                      </a:r>
                      <a:endParaRPr lang="en-US" sz="3200" b="0" i="0" u="none" strike="noStrike" dirty="0">
                        <a:solidFill>
                          <a:srgbClr val="000000"/>
                        </a:solidFill>
                        <a:effectLst/>
                        <a:latin typeface="Times New Roman"/>
                      </a:endParaRPr>
                    </a:p>
                  </a:txBody>
                  <a:tcPr marL="9525" marR="9525" marT="9525" marB="0" anchor="ctr"/>
                </a:tc>
                <a:tc>
                  <a:txBody>
                    <a:bodyPr/>
                    <a:lstStyle/>
                    <a:p>
                      <a:pPr algn="ctr" fontAlgn="ctr"/>
                      <a:r>
                        <a:rPr lang="en-US" sz="3200" u="none" strike="noStrike" dirty="0">
                          <a:effectLst/>
                        </a:rPr>
                        <a:t>31.4%</a:t>
                      </a:r>
                      <a:endParaRPr lang="en-US" sz="3200" b="0" i="0" u="none" strike="noStrike" dirty="0">
                        <a:solidFill>
                          <a:srgbClr val="000000"/>
                        </a:solidFill>
                        <a:effectLst/>
                        <a:latin typeface="Times New Roman"/>
                      </a:endParaRPr>
                    </a:p>
                  </a:txBody>
                  <a:tcPr marL="9525" marR="9525" marT="9525" marB="0" anchor="ctr"/>
                </a:tc>
              </a:tr>
              <a:tr h="819310">
                <a:tc>
                  <a:txBody>
                    <a:bodyPr/>
                    <a:lstStyle/>
                    <a:p>
                      <a:pPr algn="l" fontAlgn="ctr"/>
                      <a:r>
                        <a:rPr lang="en-US" sz="3200" u="none" strike="noStrike" dirty="0" smtClean="0">
                          <a:effectLst/>
                        </a:rPr>
                        <a:t>Total interspersed repeats</a:t>
                      </a:r>
                      <a:endParaRPr lang="en-US" sz="3200" b="1" i="0" u="none" strike="noStrike" dirty="0">
                        <a:solidFill>
                          <a:srgbClr val="000000"/>
                        </a:solidFill>
                        <a:effectLst/>
                        <a:latin typeface="Times New Roman"/>
                      </a:endParaRPr>
                    </a:p>
                  </a:txBody>
                  <a:tcPr marL="9525" marR="9525" marT="9525" marB="0" anchor="ctr"/>
                </a:tc>
                <a:tc>
                  <a:txBody>
                    <a:bodyPr/>
                    <a:lstStyle/>
                    <a:p>
                      <a:pPr algn="ctr" fontAlgn="ctr"/>
                      <a:r>
                        <a:rPr lang="en-US" sz="3600" b="1" u="none" strike="noStrike" dirty="0">
                          <a:effectLst/>
                        </a:rPr>
                        <a:t>65.4%</a:t>
                      </a:r>
                      <a:endParaRPr lang="en-US" sz="3600" b="1" i="0" u="none" strike="noStrike" dirty="0">
                        <a:solidFill>
                          <a:srgbClr val="000000"/>
                        </a:solidFill>
                        <a:effectLst/>
                        <a:latin typeface="Times New Roman"/>
                      </a:endParaRPr>
                    </a:p>
                  </a:txBody>
                  <a:tcPr marL="9525" marR="9525" marT="9525" marB="0" anchor="ctr"/>
                </a:tc>
                <a:tc>
                  <a:txBody>
                    <a:bodyPr/>
                    <a:lstStyle/>
                    <a:p>
                      <a:pPr algn="ctr" fontAlgn="ctr"/>
                      <a:r>
                        <a:rPr lang="en-US" sz="3600" b="1" u="none" strike="noStrike" dirty="0">
                          <a:effectLst/>
                        </a:rPr>
                        <a:t>60.2%</a:t>
                      </a:r>
                      <a:endParaRPr lang="en-US" sz="3600" b="1" i="0" u="none" strike="noStrike" dirty="0">
                        <a:solidFill>
                          <a:srgbClr val="000000"/>
                        </a:solidFill>
                        <a:effectLst/>
                        <a:latin typeface="Times New Roman"/>
                      </a:endParaRPr>
                    </a:p>
                  </a:txBody>
                  <a:tcPr marL="9525" marR="9525" marT="9525" marB="0" anchor="ctr"/>
                </a:tc>
                <a:tc>
                  <a:txBody>
                    <a:bodyPr/>
                    <a:lstStyle/>
                    <a:p>
                      <a:pPr algn="ctr" fontAlgn="ctr"/>
                      <a:r>
                        <a:rPr lang="en-US" sz="3600" b="1" u="none" strike="noStrike" dirty="0">
                          <a:effectLst/>
                        </a:rPr>
                        <a:t>51.2%</a:t>
                      </a:r>
                      <a:endParaRPr lang="en-US" sz="3600" b="1" i="0" u="none" strike="noStrike" dirty="0">
                        <a:solidFill>
                          <a:srgbClr val="000000"/>
                        </a:solidFill>
                        <a:effectLst/>
                        <a:latin typeface="Times New Roman"/>
                      </a:endParaRPr>
                    </a:p>
                  </a:txBody>
                  <a:tcPr marL="9525" marR="9525" marT="9525" marB="0" anchor="ctr"/>
                </a:tc>
                <a:tc>
                  <a:txBody>
                    <a:bodyPr/>
                    <a:lstStyle/>
                    <a:p>
                      <a:pPr algn="ctr" fontAlgn="ctr"/>
                      <a:r>
                        <a:rPr lang="en-US" sz="3600" b="1" u="none" strike="noStrike" dirty="0">
                          <a:effectLst/>
                        </a:rPr>
                        <a:t>60.5%</a:t>
                      </a:r>
                      <a:endParaRPr lang="en-US" sz="3600" b="1" i="0" u="none" strike="noStrike" dirty="0">
                        <a:solidFill>
                          <a:srgbClr val="000000"/>
                        </a:solidFill>
                        <a:effectLst/>
                        <a:latin typeface="Times New Roman"/>
                      </a:endParaRPr>
                    </a:p>
                  </a:txBody>
                  <a:tcPr marL="9525" marR="9525" marT="9525" marB="0" anchor="ctr"/>
                </a:tc>
              </a:tr>
            </a:tbl>
          </a:graphicData>
        </a:graphic>
      </p:graphicFrame>
      <p:sp>
        <p:nvSpPr>
          <p:cNvPr id="3" name="TextBox 2"/>
          <p:cNvSpPr txBox="1"/>
          <p:nvPr/>
        </p:nvSpPr>
        <p:spPr>
          <a:xfrm>
            <a:off x="1037040" y="10568117"/>
            <a:ext cx="13647852" cy="7171194"/>
          </a:xfrm>
          <a:prstGeom prst="rect">
            <a:avLst/>
          </a:prstGeom>
          <a:noFill/>
        </p:spPr>
        <p:txBody>
          <a:bodyPr wrap="square" rtlCol="0">
            <a:spAutoFit/>
          </a:bodyPr>
          <a:lstStyle/>
          <a:p>
            <a:r>
              <a:rPr lang="en-US" sz="5000" b="1" dirty="0"/>
              <a:t>Results</a:t>
            </a:r>
            <a:r>
              <a:rPr lang="en-US" sz="5000" b="1" dirty="0" smtClean="0"/>
              <a:t>:</a:t>
            </a:r>
          </a:p>
          <a:p>
            <a:endParaRPr lang="en-US" sz="1000" b="1" dirty="0"/>
          </a:p>
          <a:p>
            <a:pPr algn="just"/>
            <a:r>
              <a:rPr lang="en-US" sz="3600" dirty="0" smtClean="0"/>
              <a:t>The papaya X-specific region, overall, expanded 48%, where as the monoica autosome expanded 62%. </a:t>
            </a:r>
            <a:r>
              <a:rPr lang="en-US" sz="3600" dirty="0" smtClean="0"/>
              <a:t> The </a:t>
            </a:r>
            <a:r>
              <a:rPr lang="en-US" sz="3600" dirty="0" smtClean="0"/>
              <a:t>autosomal expansion in monoica is consistent with the larger monoica genome size and is largely due to </a:t>
            </a:r>
            <a:r>
              <a:rPr lang="en-US" sz="3600" dirty="0" smtClean="0"/>
              <a:t>an </a:t>
            </a:r>
            <a:r>
              <a:rPr lang="en-US" sz="3600" dirty="0" smtClean="0"/>
              <a:t>increase of repetitive elements across the autosome.  The expansion of the papaya X-specific region is due to the lack of recombination between the HSY and X regions of the sex chromosomes, which, over time, allowed for the accelerated accumulation of repetitive elements.  The suppression of recombination </a:t>
            </a:r>
            <a:r>
              <a:rPr lang="en-US" sz="3600" dirty="0" smtClean="0"/>
              <a:t>also </a:t>
            </a:r>
            <a:r>
              <a:rPr lang="en-US" sz="3600" dirty="0" smtClean="0"/>
              <a:t>allowed for the accumulation of autosomal genes and gene shuffling in the papaya sex specific region.  Though the X-specific region evolves slower then the Y-specific region, it is not </a:t>
            </a:r>
            <a:r>
              <a:rPr lang="en-US" sz="3600" dirty="0" smtClean="0"/>
              <a:t>as static as </a:t>
            </a:r>
            <a:r>
              <a:rPr lang="en-US" sz="3600" dirty="0" smtClean="0"/>
              <a:t>previously thought.</a:t>
            </a:r>
            <a:endParaRPr lang="en-US" sz="3600" dirty="0"/>
          </a:p>
        </p:txBody>
      </p:sp>
      <p:graphicFrame>
        <p:nvGraphicFramePr>
          <p:cNvPr id="15" name="Table 14"/>
          <p:cNvGraphicFramePr>
            <a:graphicFrameLocks noGrp="1"/>
          </p:cNvGraphicFramePr>
          <p:nvPr>
            <p:extLst>
              <p:ext uri="{D42A27DB-BD31-4B8C-83A1-F6EECF244321}">
                <p14:modId xmlns:p14="http://schemas.microsoft.com/office/powerpoint/2010/main" val="2684819638"/>
              </p:ext>
            </p:extLst>
          </p:nvPr>
        </p:nvGraphicFramePr>
        <p:xfrm>
          <a:off x="23184177" y="18430854"/>
          <a:ext cx="8672498" cy="6107430"/>
        </p:xfrm>
        <a:graphic>
          <a:graphicData uri="http://schemas.openxmlformats.org/drawingml/2006/table">
            <a:tbl>
              <a:tblPr>
                <a:tableStyleId>{21E4AEA4-8DFA-4A89-87EB-49C32662AFE0}</a:tableStyleId>
              </a:tblPr>
              <a:tblGrid>
                <a:gridCol w="5663674"/>
                <a:gridCol w="1361557"/>
                <a:gridCol w="1647267"/>
              </a:tblGrid>
              <a:tr h="200025">
                <a:tc>
                  <a:txBody>
                    <a:bodyPr/>
                    <a:lstStyle/>
                    <a:p>
                      <a:pPr algn="l" fontAlgn="b"/>
                      <a:r>
                        <a:rPr lang="en-US" sz="2800" b="0" u="none" strike="noStrike" dirty="0">
                          <a:effectLst/>
                        </a:rPr>
                        <a:t> </a:t>
                      </a:r>
                      <a:endParaRPr lang="en-US" sz="2800" b="0" i="0" u="none" strike="noStrike" dirty="0">
                        <a:solidFill>
                          <a:srgbClr val="000000"/>
                        </a:solidFill>
                        <a:effectLst/>
                        <a:latin typeface="Arial"/>
                      </a:endParaRPr>
                    </a:p>
                  </a:txBody>
                  <a:tcPr marL="9525" marR="9525" marT="9525" marB="0" anchor="b"/>
                </a:tc>
                <a:tc gridSpan="2">
                  <a:txBody>
                    <a:bodyPr/>
                    <a:lstStyle/>
                    <a:p>
                      <a:pPr algn="ctr" fontAlgn="ctr"/>
                      <a:r>
                        <a:rPr lang="en-US" sz="2800" b="0" u="none" strike="noStrike" dirty="0">
                          <a:effectLst/>
                        </a:rPr>
                        <a:t>Total Genes</a:t>
                      </a:r>
                      <a:endParaRPr lang="en-US" sz="2800" b="0" i="0" u="none" strike="noStrike" dirty="0">
                        <a:solidFill>
                          <a:srgbClr val="000000"/>
                        </a:solidFill>
                        <a:effectLst/>
                        <a:latin typeface="Arial"/>
                      </a:endParaRPr>
                    </a:p>
                  </a:txBody>
                  <a:tcPr marL="9525" marR="9525" marT="9525" marB="0" anchor="ctr"/>
                </a:tc>
                <a:tc hMerge="1">
                  <a:txBody>
                    <a:bodyPr/>
                    <a:lstStyle/>
                    <a:p>
                      <a:endParaRPr lang="en-US"/>
                    </a:p>
                  </a:txBody>
                  <a:tcPr/>
                </a:tc>
              </a:tr>
              <a:tr h="381000">
                <a:tc>
                  <a:txBody>
                    <a:bodyPr/>
                    <a:lstStyle/>
                    <a:p>
                      <a:pPr algn="l" fontAlgn="b"/>
                      <a:r>
                        <a:rPr lang="en-US" sz="2800" b="0" u="none" strike="noStrike" dirty="0">
                          <a:effectLst/>
                        </a:rPr>
                        <a:t> </a:t>
                      </a:r>
                      <a:endParaRPr lang="en-US" sz="2800" b="0" i="0" u="none" strike="noStrike" dirty="0">
                        <a:solidFill>
                          <a:srgbClr val="000000"/>
                        </a:solidFill>
                        <a:effectLst/>
                        <a:latin typeface="Arial"/>
                      </a:endParaRPr>
                    </a:p>
                  </a:txBody>
                  <a:tcPr marL="9525" marR="9525" marT="9525" marB="0" anchor="b"/>
                </a:tc>
                <a:tc>
                  <a:txBody>
                    <a:bodyPr/>
                    <a:lstStyle/>
                    <a:p>
                      <a:pPr algn="ctr" fontAlgn="b"/>
                      <a:r>
                        <a:rPr lang="en-US" sz="2800" b="0" i="1" u="none" strike="noStrike" dirty="0" err="1" smtClean="0">
                          <a:effectLst/>
                        </a:rPr>
                        <a:t>Vm</a:t>
                      </a:r>
                      <a:endParaRPr lang="en-US" sz="2800" b="0" i="1" u="none" strike="noStrike" dirty="0">
                        <a:solidFill>
                          <a:srgbClr val="000000"/>
                        </a:solidFill>
                        <a:effectLst/>
                        <a:latin typeface="Arial"/>
                      </a:endParaRPr>
                    </a:p>
                  </a:txBody>
                  <a:tcPr marL="9525" marR="9525" marT="9525" marB="0" anchor="b"/>
                </a:tc>
                <a:tc>
                  <a:txBody>
                    <a:bodyPr/>
                    <a:lstStyle/>
                    <a:p>
                      <a:pPr algn="ctr" fontAlgn="b"/>
                      <a:r>
                        <a:rPr lang="en-US" sz="2800" b="0" i="1" u="none" strike="noStrike" dirty="0" err="1">
                          <a:effectLst/>
                        </a:rPr>
                        <a:t>Cp</a:t>
                      </a:r>
                      <a:r>
                        <a:rPr lang="en-US" sz="2800" b="0" u="none" strike="noStrike" dirty="0">
                          <a:effectLst/>
                        </a:rPr>
                        <a:t> </a:t>
                      </a:r>
                      <a:r>
                        <a:rPr lang="en-US" sz="2800" b="0" u="none" strike="noStrike" dirty="0" smtClean="0">
                          <a:effectLst/>
                        </a:rPr>
                        <a:t>X/A</a:t>
                      </a:r>
                      <a:endParaRPr lang="en-US" sz="2800" b="0" i="0" u="none" strike="noStrike" dirty="0">
                        <a:solidFill>
                          <a:srgbClr val="000000"/>
                        </a:solidFill>
                        <a:effectLst/>
                        <a:latin typeface="Arial"/>
                      </a:endParaRPr>
                    </a:p>
                  </a:txBody>
                  <a:tcPr marL="9525" marR="9525" marT="9525" marB="0" anchor="b"/>
                </a:tc>
              </a:tr>
              <a:tr h="195025">
                <a:tc>
                  <a:txBody>
                    <a:bodyPr/>
                    <a:lstStyle/>
                    <a:p>
                      <a:pPr algn="l" fontAlgn="ctr"/>
                      <a:r>
                        <a:rPr lang="en-US" sz="2800" b="0" u="none" strike="noStrike" dirty="0">
                          <a:effectLst/>
                        </a:rPr>
                        <a:t>Total transcription units-SDR</a:t>
                      </a:r>
                      <a:endParaRPr lang="en-US" sz="2800" b="0" i="0" u="none" strike="noStrike" dirty="0">
                        <a:solidFill>
                          <a:srgbClr val="000000"/>
                        </a:solidFill>
                        <a:effectLst/>
                        <a:latin typeface="Arial"/>
                      </a:endParaRPr>
                    </a:p>
                  </a:txBody>
                  <a:tcPr marL="9525" marR="9525" marT="9525" marB="0" anchor="ctr"/>
                </a:tc>
                <a:tc>
                  <a:txBody>
                    <a:bodyPr/>
                    <a:lstStyle/>
                    <a:p>
                      <a:pPr algn="ctr" fontAlgn="b"/>
                      <a:r>
                        <a:rPr lang="en-US" sz="2800" b="0" u="none" strike="noStrike" dirty="0">
                          <a:effectLst/>
                        </a:rPr>
                        <a:t>20</a:t>
                      </a:r>
                      <a:endParaRPr lang="en-US" sz="2800" b="0" i="0" u="none" strike="noStrike" dirty="0">
                        <a:solidFill>
                          <a:srgbClr val="000000"/>
                        </a:solidFill>
                        <a:effectLst/>
                        <a:latin typeface="Arial"/>
                      </a:endParaRPr>
                    </a:p>
                  </a:txBody>
                  <a:tcPr marL="9525" marR="9525" marT="9525" marB="0" anchor="b"/>
                </a:tc>
                <a:tc>
                  <a:txBody>
                    <a:bodyPr/>
                    <a:lstStyle/>
                    <a:p>
                      <a:pPr algn="ctr" fontAlgn="b"/>
                      <a:r>
                        <a:rPr lang="en-US" sz="2800" b="0" u="none" strike="noStrike" dirty="0">
                          <a:effectLst/>
                        </a:rPr>
                        <a:t>47</a:t>
                      </a:r>
                      <a:endParaRPr lang="en-US" sz="2800" b="0" i="0" u="none" strike="noStrike" dirty="0">
                        <a:solidFill>
                          <a:srgbClr val="000000"/>
                        </a:solidFill>
                        <a:effectLst/>
                        <a:latin typeface="Arial"/>
                      </a:endParaRPr>
                    </a:p>
                  </a:txBody>
                  <a:tcPr marL="9525" marR="9525" marT="9525" marB="0" anchor="b"/>
                </a:tc>
              </a:tr>
              <a:tr h="381000">
                <a:tc>
                  <a:txBody>
                    <a:bodyPr/>
                    <a:lstStyle/>
                    <a:p>
                      <a:pPr algn="l" fontAlgn="ctr"/>
                      <a:r>
                        <a:rPr lang="en-US" sz="2800" b="0" u="none" strike="noStrike" dirty="0">
                          <a:effectLst/>
                        </a:rPr>
                        <a:t>Total </a:t>
                      </a:r>
                      <a:r>
                        <a:rPr lang="en-US" sz="2800" b="0" u="none" strike="noStrike" dirty="0" err="1">
                          <a:effectLst/>
                        </a:rPr>
                        <a:t>pseudogenes</a:t>
                      </a:r>
                      <a:r>
                        <a:rPr lang="en-US" sz="2800" b="0" u="none" strike="noStrike" dirty="0">
                          <a:effectLst/>
                        </a:rPr>
                        <a:t>-SDR</a:t>
                      </a:r>
                      <a:endParaRPr lang="en-US" sz="2800" b="0" i="0" u="none" strike="noStrike" dirty="0">
                        <a:solidFill>
                          <a:srgbClr val="000000"/>
                        </a:solidFill>
                        <a:effectLst/>
                        <a:latin typeface="Arial"/>
                      </a:endParaRPr>
                    </a:p>
                  </a:txBody>
                  <a:tcPr marL="9525" marR="9525" marT="9525" marB="0" anchor="ctr"/>
                </a:tc>
                <a:tc>
                  <a:txBody>
                    <a:bodyPr/>
                    <a:lstStyle/>
                    <a:p>
                      <a:pPr algn="ctr" fontAlgn="b"/>
                      <a:r>
                        <a:rPr lang="en-US" sz="2800" b="0" u="none" strike="noStrike" dirty="0">
                          <a:effectLst/>
                        </a:rPr>
                        <a:t>5</a:t>
                      </a:r>
                      <a:endParaRPr lang="en-US" sz="2800" b="0" i="0" u="none" strike="noStrike" dirty="0">
                        <a:solidFill>
                          <a:srgbClr val="000000"/>
                        </a:solidFill>
                        <a:effectLst/>
                        <a:latin typeface="Arial"/>
                      </a:endParaRPr>
                    </a:p>
                  </a:txBody>
                  <a:tcPr marL="9525" marR="9525" marT="9525" marB="0" anchor="b"/>
                </a:tc>
                <a:tc>
                  <a:txBody>
                    <a:bodyPr/>
                    <a:lstStyle/>
                    <a:p>
                      <a:pPr algn="ctr" fontAlgn="b"/>
                      <a:r>
                        <a:rPr lang="en-US" sz="2800" b="0" u="none" strike="noStrike" dirty="0">
                          <a:effectLst/>
                        </a:rPr>
                        <a:t>9</a:t>
                      </a:r>
                      <a:endParaRPr lang="en-US" sz="2800" b="0" i="0" u="none" strike="noStrike" dirty="0">
                        <a:solidFill>
                          <a:srgbClr val="000000"/>
                        </a:solidFill>
                        <a:effectLst/>
                        <a:latin typeface="Arial"/>
                      </a:endParaRPr>
                    </a:p>
                  </a:txBody>
                  <a:tcPr marL="9525" marR="9525" marT="9525" marB="0" anchor="b"/>
                </a:tc>
              </a:tr>
              <a:tr h="381000">
                <a:tc>
                  <a:txBody>
                    <a:bodyPr/>
                    <a:lstStyle/>
                    <a:p>
                      <a:pPr algn="l" fontAlgn="ctr"/>
                      <a:r>
                        <a:rPr lang="en-US" sz="2800" b="0" u="none" strike="noStrike" dirty="0">
                          <a:effectLst/>
                        </a:rPr>
                        <a:t>            </a:t>
                      </a:r>
                      <a:r>
                        <a:rPr lang="en-US" sz="2800" b="0" u="none" strike="noStrike" dirty="0" smtClean="0">
                          <a:effectLst/>
                        </a:rPr>
                        <a:t>Paired</a:t>
                      </a:r>
                      <a:endParaRPr lang="en-US" sz="2800" b="0" i="0" u="none" strike="noStrike" dirty="0">
                        <a:solidFill>
                          <a:srgbClr val="000000"/>
                        </a:solidFill>
                        <a:effectLst/>
                        <a:latin typeface="Arial"/>
                      </a:endParaRPr>
                    </a:p>
                  </a:txBody>
                  <a:tcPr marL="9525" marR="9525" marT="9525" marB="0" anchor="ctr"/>
                </a:tc>
                <a:tc gridSpan="2">
                  <a:txBody>
                    <a:bodyPr/>
                    <a:lstStyle/>
                    <a:p>
                      <a:pPr algn="ctr" fontAlgn="b"/>
                      <a:r>
                        <a:rPr lang="en-US" sz="2800" b="0" u="none" strike="noStrike" dirty="0">
                          <a:effectLst/>
                        </a:rPr>
                        <a:t>33</a:t>
                      </a:r>
                      <a:endParaRPr lang="en-US" sz="2800" b="0" i="0" u="none" strike="noStrike" dirty="0">
                        <a:solidFill>
                          <a:srgbClr val="000000"/>
                        </a:solidFill>
                        <a:effectLst/>
                        <a:latin typeface="Arial"/>
                      </a:endParaRPr>
                    </a:p>
                  </a:txBody>
                  <a:tcPr marL="9525" marR="9525" marT="9525" marB="0" anchor="b"/>
                </a:tc>
                <a:tc hMerge="1">
                  <a:txBody>
                    <a:bodyPr/>
                    <a:lstStyle/>
                    <a:p>
                      <a:endParaRPr lang="en-US"/>
                    </a:p>
                  </a:txBody>
                  <a:tcPr/>
                </a:tc>
              </a:tr>
              <a:tr h="381000">
                <a:tc>
                  <a:txBody>
                    <a:bodyPr/>
                    <a:lstStyle/>
                    <a:p>
                      <a:pPr algn="l" fontAlgn="ctr"/>
                      <a:r>
                        <a:rPr lang="en-US" sz="2800" b="0" u="none" strike="noStrike" dirty="0">
                          <a:effectLst/>
                        </a:rPr>
                        <a:t>                    </a:t>
                      </a:r>
                      <a:r>
                        <a:rPr lang="en-US" sz="2800" b="0" i="1" u="none" strike="noStrike" dirty="0" err="1" smtClean="0">
                          <a:effectLst/>
                        </a:rPr>
                        <a:t>Vm</a:t>
                      </a:r>
                      <a:r>
                        <a:rPr lang="en-US" sz="2800" b="0" u="none" strike="noStrike" dirty="0" smtClean="0">
                          <a:effectLst/>
                        </a:rPr>
                        <a:t>-X-HSY</a:t>
                      </a:r>
                      <a:endParaRPr lang="en-US" sz="2800" b="0" i="0" u="none" strike="noStrike" dirty="0">
                        <a:solidFill>
                          <a:srgbClr val="000000"/>
                        </a:solidFill>
                        <a:effectLst/>
                        <a:latin typeface="Arial"/>
                      </a:endParaRPr>
                    </a:p>
                  </a:txBody>
                  <a:tcPr marL="9525" marR="9525" marT="9525" marB="0" anchor="ctr"/>
                </a:tc>
                <a:tc gridSpan="2">
                  <a:txBody>
                    <a:bodyPr/>
                    <a:lstStyle/>
                    <a:p>
                      <a:pPr algn="ctr" fontAlgn="b"/>
                      <a:r>
                        <a:rPr lang="en-US" sz="2800" b="0" u="none" strike="noStrike" dirty="0">
                          <a:effectLst/>
                        </a:rPr>
                        <a:t>10</a:t>
                      </a:r>
                      <a:endParaRPr lang="en-US" sz="2800" b="0" i="0" u="none" strike="noStrike" dirty="0">
                        <a:solidFill>
                          <a:srgbClr val="000000"/>
                        </a:solidFill>
                        <a:effectLst/>
                        <a:latin typeface="Arial"/>
                      </a:endParaRPr>
                    </a:p>
                  </a:txBody>
                  <a:tcPr marL="9525" marR="9525" marT="9525" marB="0" anchor="b"/>
                </a:tc>
                <a:tc hMerge="1">
                  <a:txBody>
                    <a:bodyPr/>
                    <a:lstStyle/>
                    <a:p>
                      <a:endParaRPr lang="en-US"/>
                    </a:p>
                  </a:txBody>
                  <a:tcPr/>
                </a:tc>
              </a:tr>
              <a:tr h="381000">
                <a:tc>
                  <a:txBody>
                    <a:bodyPr/>
                    <a:lstStyle/>
                    <a:p>
                      <a:pPr algn="l" fontAlgn="ctr"/>
                      <a:r>
                        <a:rPr lang="en-US" sz="2800" b="0" u="none" strike="noStrike" dirty="0">
                          <a:effectLst/>
                        </a:rPr>
                        <a:t>                    X-HSY paired</a:t>
                      </a:r>
                      <a:endParaRPr lang="en-US" sz="2800" b="0" i="0" u="none" strike="noStrike" dirty="0">
                        <a:solidFill>
                          <a:srgbClr val="000000"/>
                        </a:solidFill>
                        <a:effectLst/>
                        <a:latin typeface="Arial"/>
                      </a:endParaRPr>
                    </a:p>
                  </a:txBody>
                  <a:tcPr marL="9525" marR="9525" marT="9525" marB="0" anchor="ctr"/>
                </a:tc>
                <a:tc>
                  <a:txBody>
                    <a:bodyPr/>
                    <a:lstStyle/>
                    <a:p>
                      <a:pPr algn="ctr" fontAlgn="b"/>
                      <a:r>
                        <a:rPr lang="en-US" sz="2800" b="0" u="none" strike="noStrike" dirty="0">
                          <a:effectLst/>
                        </a:rPr>
                        <a:t> </a:t>
                      </a:r>
                      <a:endParaRPr lang="en-US" sz="2800" b="0" i="0" u="none" strike="noStrike" dirty="0">
                        <a:solidFill>
                          <a:srgbClr val="000000"/>
                        </a:solidFill>
                        <a:effectLst/>
                        <a:latin typeface="Arial"/>
                      </a:endParaRPr>
                    </a:p>
                  </a:txBody>
                  <a:tcPr marL="9525" marR="9525" marT="9525" marB="0" anchor="b"/>
                </a:tc>
                <a:tc>
                  <a:txBody>
                    <a:bodyPr/>
                    <a:lstStyle/>
                    <a:p>
                      <a:pPr algn="ctr" fontAlgn="b"/>
                      <a:r>
                        <a:rPr lang="en-US" sz="2800" b="0" u="none" strike="noStrike" dirty="0">
                          <a:effectLst/>
                        </a:rPr>
                        <a:t>23</a:t>
                      </a:r>
                      <a:endParaRPr lang="en-US" sz="2800" b="0" i="0" u="none" strike="noStrike" dirty="0">
                        <a:solidFill>
                          <a:srgbClr val="000000"/>
                        </a:solidFill>
                        <a:effectLst/>
                        <a:latin typeface="Arial"/>
                      </a:endParaRPr>
                    </a:p>
                  </a:txBody>
                  <a:tcPr marL="9525" marR="9525" marT="9525" marB="0" anchor="b"/>
                </a:tc>
              </a:tr>
              <a:tr h="381000">
                <a:tc>
                  <a:txBody>
                    <a:bodyPr/>
                    <a:lstStyle/>
                    <a:p>
                      <a:pPr algn="l" fontAlgn="ctr"/>
                      <a:r>
                        <a:rPr lang="en-US" sz="2800" b="0" u="none" strike="noStrike" dirty="0">
                          <a:effectLst/>
                        </a:rPr>
                        <a:t>                 </a:t>
                      </a:r>
                      <a:r>
                        <a:rPr lang="en-US" sz="2800" b="0" u="none" strike="noStrike" dirty="0" smtClean="0">
                          <a:effectLst/>
                        </a:rPr>
                        <a:t>   </a:t>
                      </a:r>
                      <a:r>
                        <a:rPr lang="en-US" sz="2800" b="0" i="1" u="none" strike="noStrike" dirty="0" err="1" smtClean="0">
                          <a:effectLst/>
                        </a:rPr>
                        <a:t>Vm</a:t>
                      </a:r>
                      <a:r>
                        <a:rPr lang="en-US" sz="2800" b="0" u="none" strike="noStrike" dirty="0" smtClean="0">
                          <a:effectLst/>
                        </a:rPr>
                        <a:t>-X </a:t>
                      </a:r>
                      <a:r>
                        <a:rPr lang="en-US" sz="2800" b="0" u="none" strike="noStrike" dirty="0">
                          <a:effectLst/>
                        </a:rPr>
                        <a:t>or </a:t>
                      </a:r>
                      <a:r>
                        <a:rPr lang="en-US" sz="2800" b="0" i="1" u="none" strike="noStrike" dirty="0" err="1" smtClean="0">
                          <a:effectLst/>
                        </a:rPr>
                        <a:t>Vm</a:t>
                      </a:r>
                      <a:r>
                        <a:rPr lang="en-US" sz="2800" b="0" u="none" strike="noStrike" dirty="0" smtClean="0">
                          <a:effectLst/>
                        </a:rPr>
                        <a:t>-HSY</a:t>
                      </a:r>
                      <a:endParaRPr lang="en-US" sz="2800" b="0" i="0" u="none" strike="noStrike" dirty="0">
                        <a:solidFill>
                          <a:srgbClr val="000000"/>
                        </a:solidFill>
                        <a:effectLst/>
                        <a:latin typeface="Arial"/>
                      </a:endParaRPr>
                    </a:p>
                  </a:txBody>
                  <a:tcPr marL="9525" marR="9525" marT="9525" marB="0" anchor="ctr"/>
                </a:tc>
                <a:tc gridSpan="2">
                  <a:txBody>
                    <a:bodyPr/>
                    <a:lstStyle/>
                    <a:p>
                      <a:pPr algn="ctr" fontAlgn="b"/>
                      <a:r>
                        <a:rPr lang="en-US" sz="2800" b="0" u="none" strike="noStrike" dirty="0">
                          <a:effectLst/>
                        </a:rPr>
                        <a:t>0</a:t>
                      </a:r>
                      <a:endParaRPr lang="en-US" sz="2800" b="0" i="0" u="none" strike="noStrike" dirty="0">
                        <a:solidFill>
                          <a:srgbClr val="000000"/>
                        </a:solidFill>
                        <a:effectLst/>
                        <a:latin typeface="Arial"/>
                      </a:endParaRPr>
                    </a:p>
                  </a:txBody>
                  <a:tcPr marL="9525" marR="9525" marT="9525" marB="0" anchor="b"/>
                </a:tc>
                <a:tc hMerge="1">
                  <a:txBody>
                    <a:bodyPr/>
                    <a:lstStyle/>
                    <a:p>
                      <a:endParaRPr lang="en-US"/>
                    </a:p>
                  </a:txBody>
                  <a:tcPr/>
                </a:tc>
              </a:tr>
              <a:tr h="381000">
                <a:tc>
                  <a:txBody>
                    <a:bodyPr/>
                    <a:lstStyle/>
                    <a:p>
                      <a:pPr algn="l" fontAlgn="ctr"/>
                      <a:r>
                        <a:rPr lang="en-US" sz="2800" b="0" u="none" strike="noStrike" dirty="0">
                          <a:effectLst/>
                        </a:rPr>
                        <a:t>            </a:t>
                      </a:r>
                      <a:r>
                        <a:rPr lang="en-US" sz="2800" b="0" i="1" u="none" strike="noStrike" dirty="0" err="1" smtClean="0">
                          <a:effectLst/>
                        </a:rPr>
                        <a:t>Vm</a:t>
                      </a:r>
                      <a:r>
                        <a:rPr lang="en-US" sz="2800" b="0" u="none" strike="noStrike" dirty="0" smtClean="0">
                          <a:effectLst/>
                        </a:rPr>
                        <a:t>-Specific</a:t>
                      </a:r>
                      <a:endParaRPr lang="en-US" sz="2800" b="0" i="0" u="none" strike="noStrike" dirty="0">
                        <a:solidFill>
                          <a:srgbClr val="000000"/>
                        </a:solidFill>
                        <a:effectLst/>
                        <a:latin typeface="Arial"/>
                      </a:endParaRPr>
                    </a:p>
                  </a:txBody>
                  <a:tcPr marL="9525" marR="9525" marT="9525" marB="0" anchor="ctr"/>
                </a:tc>
                <a:tc>
                  <a:txBody>
                    <a:bodyPr/>
                    <a:lstStyle/>
                    <a:p>
                      <a:pPr algn="ctr" fontAlgn="b"/>
                      <a:r>
                        <a:rPr lang="en-US" sz="2800" b="0" u="none" strike="noStrike" dirty="0">
                          <a:effectLst/>
                        </a:rPr>
                        <a:t>10</a:t>
                      </a:r>
                      <a:endParaRPr lang="en-US" sz="2800" b="0" i="0" u="none" strike="noStrike" dirty="0">
                        <a:solidFill>
                          <a:srgbClr val="000000"/>
                        </a:solidFill>
                        <a:effectLst/>
                        <a:latin typeface="Arial"/>
                      </a:endParaRPr>
                    </a:p>
                  </a:txBody>
                  <a:tcPr marL="9525" marR="9525" marT="9525" marB="0" anchor="b"/>
                </a:tc>
                <a:tc>
                  <a:txBody>
                    <a:bodyPr/>
                    <a:lstStyle/>
                    <a:p>
                      <a:pPr algn="ctr" fontAlgn="b"/>
                      <a:r>
                        <a:rPr lang="en-US" sz="2800" b="0" u="none" strike="noStrike" dirty="0">
                          <a:effectLst/>
                        </a:rPr>
                        <a:t> </a:t>
                      </a:r>
                      <a:endParaRPr lang="en-US" sz="2800" b="0" i="0" u="none" strike="noStrike" dirty="0">
                        <a:solidFill>
                          <a:srgbClr val="000000"/>
                        </a:solidFill>
                        <a:effectLst/>
                        <a:latin typeface="Arial"/>
                      </a:endParaRPr>
                    </a:p>
                  </a:txBody>
                  <a:tcPr marL="9525" marR="9525" marT="9525" marB="0" anchor="b"/>
                </a:tc>
              </a:tr>
              <a:tr h="381000">
                <a:tc>
                  <a:txBody>
                    <a:bodyPr/>
                    <a:lstStyle/>
                    <a:p>
                      <a:pPr algn="l" fontAlgn="ctr"/>
                      <a:r>
                        <a:rPr lang="en-US" sz="2800" b="0" u="none" strike="noStrike" dirty="0">
                          <a:effectLst/>
                        </a:rPr>
                        <a:t>            </a:t>
                      </a:r>
                      <a:r>
                        <a:rPr lang="en-US" sz="2800" b="0" u="none" strike="noStrike" dirty="0" smtClean="0">
                          <a:effectLst/>
                        </a:rPr>
                        <a:t>X-Specific</a:t>
                      </a:r>
                      <a:endParaRPr lang="en-US" sz="2800" b="0" i="0" u="none" strike="noStrike" dirty="0">
                        <a:solidFill>
                          <a:srgbClr val="000000"/>
                        </a:solidFill>
                        <a:effectLst/>
                        <a:latin typeface="Arial"/>
                      </a:endParaRPr>
                    </a:p>
                  </a:txBody>
                  <a:tcPr marL="9525" marR="9525" marT="9525" marB="0" anchor="ctr"/>
                </a:tc>
                <a:tc>
                  <a:txBody>
                    <a:bodyPr/>
                    <a:lstStyle/>
                    <a:p>
                      <a:pPr algn="ctr" fontAlgn="b"/>
                      <a:r>
                        <a:rPr lang="en-US" sz="2800" b="0" u="none" strike="noStrike">
                          <a:effectLst/>
                        </a:rPr>
                        <a:t> </a:t>
                      </a:r>
                      <a:endParaRPr lang="en-US" sz="2800" b="0" i="0" u="none" strike="noStrike">
                        <a:solidFill>
                          <a:srgbClr val="000000"/>
                        </a:solidFill>
                        <a:effectLst/>
                        <a:latin typeface="Arial"/>
                      </a:endParaRPr>
                    </a:p>
                  </a:txBody>
                  <a:tcPr marL="9525" marR="9525" marT="9525" marB="0" anchor="b"/>
                </a:tc>
                <a:tc>
                  <a:txBody>
                    <a:bodyPr/>
                    <a:lstStyle/>
                    <a:p>
                      <a:pPr algn="ctr" fontAlgn="b"/>
                      <a:r>
                        <a:rPr lang="en-US" sz="2800" b="0" u="none" strike="noStrike" dirty="0" smtClean="0">
                          <a:effectLst/>
                        </a:rPr>
                        <a:t>13</a:t>
                      </a:r>
                      <a:endParaRPr lang="en-US" sz="2800" b="0" i="0" u="none" strike="noStrike" dirty="0">
                        <a:solidFill>
                          <a:srgbClr val="000000"/>
                        </a:solidFill>
                        <a:effectLst/>
                        <a:latin typeface="Arial"/>
                      </a:endParaRPr>
                    </a:p>
                  </a:txBody>
                  <a:tcPr marL="9525" marR="9525" marT="9525" marB="0" anchor="b"/>
                </a:tc>
              </a:tr>
              <a:tr h="381000">
                <a:tc>
                  <a:txBody>
                    <a:bodyPr/>
                    <a:lstStyle/>
                    <a:p>
                      <a:pPr algn="l" fontAlgn="ctr"/>
                      <a:r>
                        <a:rPr lang="en-US" sz="2800" b="0" u="none" strike="noStrike" dirty="0">
                          <a:effectLst/>
                        </a:rPr>
                        <a:t>Total </a:t>
                      </a:r>
                      <a:r>
                        <a:rPr lang="en-US" sz="2800" b="0" u="none" strike="noStrike" dirty="0" smtClean="0">
                          <a:effectLst/>
                        </a:rPr>
                        <a:t>transcription</a:t>
                      </a:r>
                      <a:r>
                        <a:rPr lang="en-US" sz="2800" b="0" u="none" strike="noStrike" baseline="0" dirty="0" smtClean="0">
                          <a:effectLst/>
                        </a:rPr>
                        <a:t> </a:t>
                      </a:r>
                      <a:r>
                        <a:rPr lang="en-US" sz="2800" b="0" u="none" strike="noStrike" dirty="0" smtClean="0">
                          <a:effectLst/>
                        </a:rPr>
                        <a:t>units-Autosome</a:t>
                      </a:r>
                      <a:endParaRPr lang="en-US" sz="2800" b="0" i="0" u="none" strike="noStrike" dirty="0">
                        <a:solidFill>
                          <a:srgbClr val="000000"/>
                        </a:solidFill>
                        <a:effectLst/>
                        <a:latin typeface="Arial"/>
                      </a:endParaRPr>
                    </a:p>
                  </a:txBody>
                  <a:tcPr marL="9525" marR="9525" marT="9525" marB="0" anchor="ctr"/>
                </a:tc>
                <a:tc>
                  <a:txBody>
                    <a:bodyPr/>
                    <a:lstStyle/>
                    <a:p>
                      <a:pPr algn="ctr" fontAlgn="b"/>
                      <a:r>
                        <a:rPr lang="en-US" sz="2800" b="0" u="none" strike="noStrike" dirty="0">
                          <a:effectLst/>
                        </a:rPr>
                        <a:t>7</a:t>
                      </a:r>
                      <a:endParaRPr lang="en-US" sz="2800" b="0" i="0" u="none" strike="noStrike" dirty="0">
                        <a:solidFill>
                          <a:srgbClr val="000000"/>
                        </a:solidFill>
                        <a:effectLst/>
                        <a:latin typeface="Arial"/>
                      </a:endParaRPr>
                    </a:p>
                  </a:txBody>
                  <a:tcPr marL="9525" marR="9525" marT="9525" marB="0" anchor="b"/>
                </a:tc>
                <a:tc>
                  <a:txBody>
                    <a:bodyPr/>
                    <a:lstStyle/>
                    <a:p>
                      <a:pPr algn="ctr" fontAlgn="b"/>
                      <a:r>
                        <a:rPr lang="en-US" sz="2800" b="0" u="none" strike="noStrike" dirty="0">
                          <a:effectLst/>
                        </a:rPr>
                        <a:t>6</a:t>
                      </a:r>
                      <a:endParaRPr lang="en-US" sz="2800" b="0" i="0" u="none" strike="noStrike" dirty="0">
                        <a:solidFill>
                          <a:srgbClr val="000000"/>
                        </a:solidFill>
                        <a:effectLst/>
                        <a:latin typeface="Arial"/>
                      </a:endParaRPr>
                    </a:p>
                  </a:txBody>
                  <a:tcPr marL="9525" marR="9525" marT="9525" marB="0" anchor="b"/>
                </a:tc>
              </a:tr>
              <a:tr h="381000">
                <a:tc>
                  <a:txBody>
                    <a:bodyPr/>
                    <a:lstStyle/>
                    <a:p>
                      <a:pPr algn="l" fontAlgn="ctr"/>
                      <a:r>
                        <a:rPr lang="en-US" sz="2800" b="0" u="none" strike="noStrike" dirty="0">
                          <a:effectLst/>
                        </a:rPr>
                        <a:t>                 Paired</a:t>
                      </a:r>
                      <a:endParaRPr lang="en-US" sz="2800" b="0" i="0" u="none" strike="noStrike" dirty="0">
                        <a:solidFill>
                          <a:srgbClr val="000000"/>
                        </a:solidFill>
                        <a:effectLst/>
                        <a:latin typeface="Arial"/>
                      </a:endParaRPr>
                    </a:p>
                  </a:txBody>
                  <a:tcPr marL="9525" marR="9525" marT="9525" marB="0" anchor="ctr"/>
                </a:tc>
                <a:tc gridSpan="2">
                  <a:txBody>
                    <a:bodyPr/>
                    <a:lstStyle/>
                    <a:p>
                      <a:pPr algn="ctr" fontAlgn="b"/>
                      <a:r>
                        <a:rPr lang="en-US" sz="2800" b="0" u="none" strike="noStrike" dirty="0">
                          <a:effectLst/>
                        </a:rPr>
                        <a:t>6</a:t>
                      </a:r>
                      <a:endParaRPr lang="en-US" sz="2800" b="0" i="0" u="none" strike="noStrike" dirty="0">
                        <a:solidFill>
                          <a:srgbClr val="000000"/>
                        </a:solidFill>
                        <a:effectLst/>
                        <a:latin typeface="Arial"/>
                      </a:endParaRPr>
                    </a:p>
                  </a:txBody>
                  <a:tcPr marL="9525" marR="9525" marT="9525" marB="0" anchor="b"/>
                </a:tc>
                <a:tc hMerge="1">
                  <a:txBody>
                    <a:bodyPr/>
                    <a:lstStyle/>
                    <a:p>
                      <a:endParaRPr lang="en-US"/>
                    </a:p>
                  </a:txBody>
                  <a:tcPr/>
                </a:tc>
              </a:tr>
              <a:tr h="381000">
                <a:tc>
                  <a:txBody>
                    <a:bodyPr/>
                    <a:lstStyle/>
                    <a:p>
                      <a:pPr algn="l" fontAlgn="ctr"/>
                      <a:r>
                        <a:rPr lang="en-US" sz="2800" b="0" u="none" strike="noStrike" dirty="0">
                          <a:effectLst/>
                        </a:rPr>
                        <a:t>                 </a:t>
                      </a:r>
                      <a:r>
                        <a:rPr lang="en-US" sz="2800" b="0" i="1" u="none" strike="noStrike" dirty="0" err="1" smtClean="0">
                          <a:effectLst/>
                        </a:rPr>
                        <a:t>Vm</a:t>
                      </a:r>
                      <a:r>
                        <a:rPr lang="en-US" sz="2800" b="0" u="none" strike="noStrike" dirty="0" smtClean="0">
                          <a:effectLst/>
                        </a:rPr>
                        <a:t>-Specific</a:t>
                      </a:r>
                      <a:endParaRPr lang="en-US" sz="2800" b="0" i="0" u="none" strike="noStrike" dirty="0">
                        <a:solidFill>
                          <a:srgbClr val="000000"/>
                        </a:solidFill>
                        <a:effectLst/>
                        <a:latin typeface="Arial"/>
                      </a:endParaRPr>
                    </a:p>
                  </a:txBody>
                  <a:tcPr marL="9525" marR="9525" marT="9525" marB="0" anchor="ctr"/>
                </a:tc>
                <a:tc>
                  <a:txBody>
                    <a:bodyPr/>
                    <a:lstStyle/>
                    <a:p>
                      <a:pPr algn="ctr" fontAlgn="b"/>
                      <a:r>
                        <a:rPr lang="en-US" sz="2800" b="0" u="none" strike="noStrike">
                          <a:effectLst/>
                        </a:rPr>
                        <a:t>1</a:t>
                      </a:r>
                      <a:endParaRPr lang="en-US" sz="2800" b="0" i="0" u="none" strike="noStrike">
                        <a:solidFill>
                          <a:srgbClr val="000000"/>
                        </a:solidFill>
                        <a:effectLst/>
                        <a:latin typeface="Arial"/>
                      </a:endParaRPr>
                    </a:p>
                  </a:txBody>
                  <a:tcPr marL="9525" marR="9525" marT="9525" marB="0" anchor="b"/>
                </a:tc>
                <a:tc>
                  <a:txBody>
                    <a:bodyPr/>
                    <a:lstStyle/>
                    <a:p>
                      <a:pPr algn="ctr" fontAlgn="b"/>
                      <a:r>
                        <a:rPr lang="en-US" sz="2800" b="0" u="none" strike="noStrike" dirty="0">
                          <a:effectLst/>
                        </a:rPr>
                        <a:t> </a:t>
                      </a:r>
                      <a:endParaRPr lang="en-US" sz="2800" b="0" i="0" u="none" strike="noStrike" dirty="0">
                        <a:solidFill>
                          <a:srgbClr val="000000"/>
                        </a:solidFill>
                        <a:effectLst/>
                        <a:latin typeface="Arial"/>
                      </a:endParaRPr>
                    </a:p>
                  </a:txBody>
                  <a:tcPr marL="9525" marR="9525" marT="9525" marB="0" anchor="b"/>
                </a:tc>
              </a:tr>
              <a:tr h="381000">
                <a:tc>
                  <a:txBody>
                    <a:bodyPr/>
                    <a:lstStyle/>
                    <a:p>
                      <a:pPr algn="l" fontAlgn="ctr"/>
                      <a:r>
                        <a:rPr lang="en-US" sz="2800" b="0" u="none" strike="noStrike" dirty="0">
                          <a:effectLst/>
                        </a:rPr>
                        <a:t>                 X-Specific</a:t>
                      </a:r>
                      <a:endParaRPr lang="en-US" sz="2800" b="0" i="0" u="none" strike="noStrike" dirty="0">
                        <a:solidFill>
                          <a:srgbClr val="000000"/>
                        </a:solidFill>
                        <a:effectLst/>
                        <a:latin typeface="Arial"/>
                      </a:endParaRPr>
                    </a:p>
                  </a:txBody>
                  <a:tcPr marL="9525" marR="9525" marT="9525" marB="0" anchor="ctr"/>
                </a:tc>
                <a:tc>
                  <a:txBody>
                    <a:bodyPr/>
                    <a:lstStyle/>
                    <a:p>
                      <a:pPr algn="ctr" fontAlgn="b"/>
                      <a:r>
                        <a:rPr lang="en-US" sz="2800" b="0" u="none" strike="noStrike">
                          <a:effectLst/>
                        </a:rPr>
                        <a:t> </a:t>
                      </a:r>
                      <a:endParaRPr lang="en-US" sz="2800" b="0" i="0" u="none" strike="noStrike">
                        <a:solidFill>
                          <a:srgbClr val="000000"/>
                        </a:solidFill>
                        <a:effectLst/>
                        <a:latin typeface="Arial"/>
                      </a:endParaRPr>
                    </a:p>
                  </a:txBody>
                  <a:tcPr marL="9525" marR="9525" marT="9525" marB="0" anchor="b"/>
                </a:tc>
                <a:tc>
                  <a:txBody>
                    <a:bodyPr/>
                    <a:lstStyle/>
                    <a:p>
                      <a:pPr algn="ctr" fontAlgn="b"/>
                      <a:r>
                        <a:rPr lang="en-US" sz="2800" b="0" u="none" strike="noStrike" dirty="0">
                          <a:effectLst/>
                        </a:rPr>
                        <a:t>0    </a:t>
                      </a:r>
                      <a:endParaRPr lang="en-US" sz="2800" b="0" i="0" u="none" strike="noStrike" dirty="0">
                        <a:solidFill>
                          <a:srgbClr val="000000"/>
                        </a:solidFill>
                        <a:effectLst/>
                        <a:latin typeface="Arial"/>
                      </a:endParaRPr>
                    </a:p>
                  </a:txBody>
                  <a:tcPr marL="9525" marR="9525" marT="9525" marB="0" anchor="b"/>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790336158"/>
              </p:ext>
            </p:extLst>
          </p:nvPr>
        </p:nvGraphicFramePr>
        <p:xfrm>
          <a:off x="15647860" y="18451332"/>
          <a:ext cx="6787019" cy="4477874"/>
        </p:xfrm>
        <a:graphic>
          <a:graphicData uri="http://schemas.openxmlformats.org/drawingml/2006/table">
            <a:tbl>
              <a:tblPr>
                <a:tableStyleId>{21E4AEA4-8DFA-4A89-87EB-49C32662AFE0}</a:tableStyleId>
              </a:tblPr>
              <a:tblGrid>
                <a:gridCol w="2106740"/>
                <a:gridCol w="2286000"/>
                <a:gridCol w="2394279"/>
              </a:tblGrid>
              <a:tr h="1131979">
                <a:tc>
                  <a:txBody>
                    <a:bodyPr/>
                    <a:lstStyle/>
                    <a:p>
                      <a:pPr algn="l" fontAlgn="b"/>
                      <a:r>
                        <a:rPr lang="en-US" sz="3200" b="0" u="none" strike="noStrike" dirty="0">
                          <a:effectLst/>
                        </a:rPr>
                        <a:t> </a:t>
                      </a:r>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Sequence length (in kb)</a:t>
                      </a:r>
                      <a:endParaRPr lang="en-US" sz="3200" b="0" i="0" u="none" strike="noStrike" dirty="0">
                        <a:solidFill>
                          <a:srgbClr val="000000"/>
                        </a:solidFill>
                        <a:effectLst/>
                        <a:latin typeface="Arial"/>
                      </a:endParaRPr>
                    </a:p>
                  </a:txBody>
                  <a:tcPr marL="9525" marR="9525" marT="9525" marB="0" anchor="b"/>
                </a:tc>
                <a:tc>
                  <a:txBody>
                    <a:bodyPr/>
                    <a:lstStyle/>
                    <a:p>
                      <a:pPr algn="ctr" fontAlgn="ctr"/>
                      <a:r>
                        <a:rPr lang="en-US" sz="3200" b="0" u="none" strike="noStrike" dirty="0">
                          <a:effectLst/>
                        </a:rPr>
                        <a:t>Gene </a:t>
                      </a:r>
                      <a:r>
                        <a:rPr lang="en-US" sz="3200" b="0" u="none" strike="noStrike" dirty="0" smtClean="0">
                          <a:effectLst/>
                        </a:rPr>
                        <a:t>Density </a:t>
                      </a:r>
                      <a:r>
                        <a:rPr lang="en-US" sz="3200" b="0" u="none" strike="noStrike" dirty="0">
                          <a:effectLst/>
                        </a:rPr>
                        <a:t>(per </a:t>
                      </a:r>
                      <a:r>
                        <a:rPr lang="en-US" sz="3200" b="0" u="none" strike="noStrike" dirty="0" smtClean="0">
                          <a:effectLst/>
                        </a:rPr>
                        <a:t>100 Kb</a:t>
                      </a:r>
                      <a:r>
                        <a:rPr lang="en-US" sz="3200" b="0" u="none" strike="noStrike" dirty="0">
                          <a:effectLst/>
                        </a:rPr>
                        <a:t>)</a:t>
                      </a:r>
                      <a:endParaRPr lang="en-US" sz="3200" b="0" i="0" u="none" strike="noStrike" dirty="0">
                        <a:solidFill>
                          <a:srgbClr val="000000"/>
                        </a:solidFill>
                        <a:effectLst/>
                        <a:latin typeface="Arial"/>
                      </a:endParaRPr>
                    </a:p>
                  </a:txBody>
                  <a:tcPr marL="9525" marR="9525" marT="9525" marB="0" anchor="ctr"/>
                </a:tc>
              </a:tr>
              <a:tr h="572237">
                <a:tc>
                  <a:txBody>
                    <a:bodyPr/>
                    <a:lstStyle/>
                    <a:p>
                      <a:pPr algn="l" fontAlgn="b"/>
                      <a:r>
                        <a:rPr lang="en-US" sz="3200" b="0" u="none" strike="noStrike" dirty="0" smtClean="0">
                          <a:effectLst/>
                        </a:rPr>
                        <a:t>monoica</a:t>
                      </a:r>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703</a:t>
                      </a:r>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2.84</a:t>
                      </a:r>
                      <a:endParaRPr lang="en-US" sz="3200" b="0" i="0" u="none" strike="noStrike" dirty="0">
                        <a:solidFill>
                          <a:srgbClr val="000000"/>
                        </a:solidFill>
                        <a:effectLst/>
                        <a:latin typeface="Arial"/>
                      </a:endParaRPr>
                    </a:p>
                  </a:txBody>
                  <a:tcPr marL="9525" marR="9525" marT="9525" marB="0" anchor="b"/>
                </a:tc>
              </a:tr>
              <a:tr h="572237">
                <a:tc>
                  <a:txBody>
                    <a:bodyPr/>
                    <a:lstStyle/>
                    <a:p>
                      <a:pPr algn="l" fontAlgn="b"/>
                      <a:r>
                        <a:rPr lang="en-US" sz="3200" b="0" u="none" strike="noStrike" dirty="0" smtClean="0">
                          <a:effectLst/>
                        </a:rPr>
                        <a:t>Papaya</a:t>
                      </a:r>
                      <a:r>
                        <a:rPr lang="en-US" sz="3200" b="0" u="none" strike="noStrike" baseline="0" dirty="0" smtClean="0">
                          <a:effectLst/>
                        </a:rPr>
                        <a:t> X</a:t>
                      </a:r>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1,821</a:t>
                      </a:r>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2.58</a:t>
                      </a:r>
                      <a:endParaRPr lang="en-US" sz="3200" b="0" i="0" u="none" strike="noStrike" dirty="0">
                        <a:solidFill>
                          <a:srgbClr val="000000"/>
                        </a:solidFill>
                        <a:effectLst/>
                        <a:latin typeface="Arial"/>
                      </a:endParaRPr>
                    </a:p>
                  </a:txBody>
                  <a:tcPr marL="9525" marR="9525" marT="9525" marB="0" anchor="b"/>
                </a:tc>
              </a:tr>
              <a:tr h="221067">
                <a:tc>
                  <a:txBody>
                    <a:bodyPr/>
                    <a:lstStyle/>
                    <a:p>
                      <a:pPr algn="l" fontAlgn="b"/>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 </a:t>
                      </a:r>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 </a:t>
                      </a:r>
                      <a:endParaRPr lang="en-US" sz="3200" b="0" i="0" u="none" strike="noStrike" dirty="0">
                        <a:solidFill>
                          <a:srgbClr val="000000"/>
                        </a:solidFill>
                        <a:effectLst/>
                        <a:latin typeface="Arial"/>
                      </a:endParaRPr>
                    </a:p>
                  </a:txBody>
                  <a:tcPr marL="9525" marR="9525" marT="9525" marB="0" anchor="b"/>
                </a:tc>
              </a:tr>
              <a:tr h="572237">
                <a:tc>
                  <a:txBody>
                    <a:bodyPr/>
                    <a:lstStyle/>
                    <a:p>
                      <a:pPr algn="l" fontAlgn="b"/>
                      <a:r>
                        <a:rPr lang="en-US" sz="3200" b="0" u="none" strike="noStrike" dirty="0" smtClean="0">
                          <a:effectLst/>
                        </a:rPr>
                        <a:t>monoica</a:t>
                      </a:r>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99</a:t>
                      </a:r>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7.14</a:t>
                      </a:r>
                      <a:endParaRPr lang="en-US" sz="3200" b="0" i="0" u="none" strike="noStrike" dirty="0">
                        <a:solidFill>
                          <a:srgbClr val="000000"/>
                        </a:solidFill>
                        <a:effectLst/>
                        <a:latin typeface="Arial"/>
                      </a:endParaRPr>
                    </a:p>
                  </a:txBody>
                  <a:tcPr marL="9525" marR="9525" marT="9525" marB="0" anchor="b"/>
                </a:tc>
              </a:tr>
              <a:tr h="1131979">
                <a:tc>
                  <a:txBody>
                    <a:bodyPr/>
                    <a:lstStyle/>
                    <a:p>
                      <a:pPr algn="l" fontAlgn="b"/>
                      <a:r>
                        <a:rPr lang="en-US" sz="3200" b="0" u="none" strike="noStrike" dirty="0" smtClean="0">
                          <a:effectLst/>
                        </a:rPr>
                        <a:t>papaya</a:t>
                      </a:r>
                      <a:r>
                        <a:rPr lang="en-US" sz="3200" b="0" u="none" strike="noStrike" baseline="0" dirty="0" smtClean="0">
                          <a:effectLst/>
                        </a:rPr>
                        <a:t> autosome</a:t>
                      </a:r>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58</a:t>
                      </a:r>
                      <a:endParaRPr lang="en-US" sz="3200" b="0" i="0" u="none" strike="noStrike" dirty="0">
                        <a:solidFill>
                          <a:srgbClr val="000000"/>
                        </a:solidFill>
                        <a:effectLst/>
                        <a:latin typeface="Arial"/>
                      </a:endParaRPr>
                    </a:p>
                  </a:txBody>
                  <a:tcPr marL="9525" marR="9525" marT="9525" marB="0" anchor="b"/>
                </a:tc>
                <a:tc>
                  <a:txBody>
                    <a:bodyPr/>
                    <a:lstStyle/>
                    <a:p>
                      <a:pPr algn="ctr" fontAlgn="b"/>
                      <a:r>
                        <a:rPr lang="en-US" sz="3200" b="0" u="none" strike="noStrike" dirty="0">
                          <a:effectLst/>
                        </a:rPr>
                        <a:t>10.34</a:t>
                      </a:r>
                      <a:endParaRPr lang="en-US" sz="3200" b="0" i="0" u="none" strike="noStrike" dirty="0">
                        <a:solidFill>
                          <a:srgbClr val="000000"/>
                        </a:solidFill>
                        <a:effectLst/>
                        <a:latin typeface="Arial"/>
                      </a:endParaRPr>
                    </a:p>
                  </a:txBody>
                  <a:tcPr marL="9525" marR="9525" marT="9525" marB="0" anchor="b"/>
                </a:tc>
              </a:tr>
            </a:tbl>
          </a:graphicData>
        </a:graphic>
      </p:graphicFrame>
      <p:sp>
        <p:nvSpPr>
          <p:cNvPr id="19" name="TextBox 18"/>
          <p:cNvSpPr txBox="1"/>
          <p:nvPr/>
        </p:nvSpPr>
        <p:spPr>
          <a:xfrm>
            <a:off x="15600235" y="17091805"/>
            <a:ext cx="7202072" cy="1200329"/>
          </a:xfrm>
          <a:prstGeom prst="rect">
            <a:avLst/>
          </a:prstGeom>
          <a:noFill/>
        </p:spPr>
        <p:txBody>
          <a:bodyPr wrap="square" rtlCol="0">
            <a:spAutoFit/>
          </a:bodyPr>
          <a:lstStyle/>
          <a:p>
            <a:pPr algn="just"/>
            <a:r>
              <a:rPr lang="en-US" sz="3600" b="1" dirty="0" smtClean="0"/>
              <a:t>Table 2. </a:t>
            </a:r>
            <a:r>
              <a:rPr lang="en-US" sz="3600" dirty="0" smtClean="0"/>
              <a:t>Gene density of the papaya and monoica BACs</a:t>
            </a:r>
            <a:endParaRPr lang="en-US" sz="3600" dirty="0"/>
          </a:p>
        </p:txBody>
      </p:sp>
      <p:sp>
        <p:nvSpPr>
          <p:cNvPr id="40" name="TextBox 39"/>
          <p:cNvSpPr txBox="1"/>
          <p:nvPr/>
        </p:nvSpPr>
        <p:spPr>
          <a:xfrm>
            <a:off x="15647860" y="31125713"/>
            <a:ext cx="16227540" cy="1261884"/>
          </a:xfrm>
          <a:prstGeom prst="rect">
            <a:avLst/>
          </a:prstGeom>
          <a:noFill/>
        </p:spPr>
        <p:txBody>
          <a:bodyPr wrap="square" rtlCol="0">
            <a:spAutoFit/>
          </a:bodyPr>
          <a:lstStyle/>
          <a:p>
            <a:pPr algn="just"/>
            <a:r>
              <a:rPr lang="en-US" sz="4400" b="1" dirty="0" smtClean="0"/>
              <a:t>Acknowledgments:</a:t>
            </a:r>
          </a:p>
          <a:p>
            <a:pPr algn="just"/>
            <a:r>
              <a:rPr lang="en-US" sz="3200" dirty="0" smtClean="0"/>
              <a:t>This research was funded by the NSF Plant Genome Research Program (award number 0553417).</a:t>
            </a:r>
            <a:endParaRPr lang="en-US" sz="3200" dirty="0"/>
          </a:p>
        </p:txBody>
      </p:sp>
      <p:sp>
        <p:nvSpPr>
          <p:cNvPr id="51" name="TextBox 50"/>
          <p:cNvSpPr txBox="1"/>
          <p:nvPr/>
        </p:nvSpPr>
        <p:spPr>
          <a:xfrm>
            <a:off x="23184178" y="17091804"/>
            <a:ext cx="8691221" cy="1200329"/>
          </a:xfrm>
          <a:prstGeom prst="rect">
            <a:avLst/>
          </a:prstGeom>
          <a:noFill/>
        </p:spPr>
        <p:txBody>
          <a:bodyPr wrap="square" rtlCol="0">
            <a:spAutoFit/>
          </a:bodyPr>
          <a:lstStyle/>
          <a:p>
            <a:pPr algn="just"/>
            <a:r>
              <a:rPr lang="en-US" sz="3600" b="1" dirty="0" smtClean="0"/>
              <a:t>Table 3. </a:t>
            </a:r>
            <a:r>
              <a:rPr lang="en-US" sz="3600" dirty="0" smtClean="0"/>
              <a:t>Gene </a:t>
            </a:r>
            <a:r>
              <a:rPr lang="en-US" sz="3600" dirty="0"/>
              <a:t>content of the papaya </a:t>
            </a:r>
            <a:r>
              <a:rPr lang="en-US" sz="3600" dirty="0" smtClean="0"/>
              <a:t>and monoica BACs</a:t>
            </a:r>
            <a:endParaRPr lang="en-US" sz="3600" dirty="0"/>
          </a:p>
        </p:txBody>
      </p:sp>
      <p:sp>
        <p:nvSpPr>
          <p:cNvPr id="52" name="TextBox 51"/>
          <p:cNvSpPr txBox="1"/>
          <p:nvPr/>
        </p:nvSpPr>
        <p:spPr>
          <a:xfrm>
            <a:off x="15647860" y="10568117"/>
            <a:ext cx="16208816" cy="646331"/>
          </a:xfrm>
          <a:prstGeom prst="rect">
            <a:avLst/>
          </a:prstGeom>
          <a:noFill/>
        </p:spPr>
        <p:txBody>
          <a:bodyPr wrap="square" rtlCol="0">
            <a:spAutoFit/>
          </a:bodyPr>
          <a:lstStyle/>
          <a:p>
            <a:pPr algn="just"/>
            <a:r>
              <a:rPr lang="en-US" sz="3600" b="1" dirty="0" smtClean="0"/>
              <a:t>Table 1.  </a:t>
            </a:r>
            <a:r>
              <a:rPr lang="en-US" sz="3600" dirty="0" smtClean="0"/>
              <a:t>Summary of the repetitive element content of the papaya and monoica BACs.</a:t>
            </a:r>
            <a:endParaRPr lang="en-US" sz="3600" dirty="0"/>
          </a:p>
        </p:txBody>
      </p:sp>
      <p:sp>
        <p:nvSpPr>
          <p:cNvPr id="53" name="TextBox 52"/>
          <p:cNvSpPr txBox="1"/>
          <p:nvPr/>
        </p:nvSpPr>
        <p:spPr>
          <a:xfrm>
            <a:off x="22802307" y="24500205"/>
            <a:ext cx="9429422" cy="400110"/>
          </a:xfrm>
          <a:prstGeom prst="rect">
            <a:avLst/>
          </a:prstGeom>
          <a:noFill/>
        </p:spPr>
        <p:txBody>
          <a:bodyPr wrap="square" rtlCol="0">
            <a:spAutoFit/>
          </a:bodyPr>
          <a:lstStyle/>
          <a:p>
            <a:r>
              <a:rPr lang="en-US" sz="2000" dirty="0" smtClean="0"/>
              <a:t>*SDR-Sex </a:t>
            </a:r>
            <a:r>
              <a:rPr lang="en-US" sz="2000" dirty="0" smtClean="0"/>
              <a:t>determining region, HSY-hermaphrodite specific region of the Y chromosome</a:t>
            </a:r>
            <a:endParaRPr lang="en-US" sz="2000" dirty="0"/>
          </a:p>
        </p:txBody>
      </p:sp>
    </p:spTree>
    <p:extLst>
      <p:ext uri="{BB962C8B-B14F-4D97-AF65-F5344CB8AC3E}">
        <p14:creationId xmlns:p14="http://schemas.microsoft.com/office/powerpoint/2010/main" val="3386334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8553</TotalTime>
  <Words>807</Words>
  <Application>Microsoft Office PowerPoint</Application>
  <PresentationFormat>Custom</PresentationFormat>
  <Paragraphs>127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dc:creator>
  <cp:lastModifiedBy>Andrea</cp:lastModifiedBy>
  <cp:revision>86</cp:revision>
  <dcterms:created xsi:type="dcterms:W3CDTF">2011-09-29T22:10:39Z</dcterms:created>
  <dcterms:modified xsi:type="dcterms:W3CDTF">2011-10-05T23:15:52Z</dcterms:modified>
</cp:coreProperties>
</file>